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charts/chart2.xml" ContentType="application/vnd.openxmlformats-officedocument.drawingml.char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256" r:id="rId2"/>
    <p:sldId id="261" r:id="rId3"/>
    <p:sldId id="260" r:id="rId4"/>
    <p:sldId id="258" r:id="rId5"/>
    <p:sldId id="262" r:id="rId6"/>
    <p:sldId id="266" r:id="rId7"/>
    <p:sldId id="276" r:id="rId8"/>
    <p:sldId id="277" r:id="rId9"/>
    <p:sldId id="263" r:id="rId10"/>
    <p:sldId id="268" r:id="rId11"/>
    <p:sldId id="265" r:id="rId12"/>
    <p:sldId id="269" r:id="rId13"/>
    <p:sldId id="267" r:id="rId14"/>
    <p:sldId id="274" r:id="rId15"/>
    <p:sldId id="273" r:id="rId16"/>
    <p:sldId id="279" r:id="rId17"/>
    <p:sldId id="280"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298" r:id="rId31"/>
    <p:sldId id="299" r:id="rId32"/>
    <p:sldId id="300" r:id="rId33"/>
    <p:sldId id="301" r:id="rId34"/>
    <p:sldId id="302" r:id="rId35"/>
    <p:sldId id="303" r:id="rId36"/>
    <p:sldId id="304" r:id="rId37"/>
    <p:sldId id="305" r:id="rId38"/>
    <p:sldId id="306" r:id="rId39"/>
    <p:sldId id="307" r:id="rId40"/>
    <p:sldId id="308" r:id="rId41"/>
    <p:sldId id="309" r:id="rId42"/>
    <p:sldId id="310" r:id="rId43"/>
    <p:sldId id="311" r:id="rId44"/>
    <p:sldId id="312" r:id="rId45"/>
    <p:sldId id="313" r:id="rId46"/>
    <p:sldId id="314" r:id="rId47"/>
    <p:sldId id="315" r:id="rId48"/>
    <p:sldId id="316" r:id="rId49"/>
    <p:sldId id="317" r:id="rId50"/>
    <p:sldId id="282" r:id="rId51"/>
    <p:sldId id="281"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00CC"/>
    <a:srgbClr val="971E15"/>
    <a:srgbClr val="871E1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5735" autoAdjust="0"/>
    <p:restoredTop sz="94671" autoAdjust="0"/>
  </p:normalViewPr>
  <p:slideViewPr>
    <p:cSldViewPr>
      <p:cViewPr>
        <p:scale>
          <a:sx n="60" d="100"/>
          <a:sy n="60" d="100"/>
        </p:scale>
        <p:origin x="-840" y="-216"/>
      </p:cViewPr>
      <p:guideLst>
        <p:guide orient="horz" pos="2160"/>
        <p:guide pos="2880"/>
      </p:guideLst>
    </p:cSldViewPr>
  </p:slideViewPr>
  <p:outlineViewPr>
    <p:cViewPr>
      <p:scale>
        <a:sx n="33" d="100"/>
        <a:sy n="33" d="100"/>
      </p:scale>
      <p:origin x="0" y="10230"/>
    </p:cViewPr>
  </p:outlineViewPr>
  <p:notesTextViewPr>
    <p:cViewPr>
      <p:scale>
        <a:sx n="1" d="1"/>
        <a:sy n="1" d="1"/>
      </p:scale>
      <p:origin x="0" y="0"/>
    </p:cViewPr>
  </p:notesTextViewPr>
  <p:sorterViewPr>
    <p:cViewPr>
      <p:scale>
        <a:sx n="100" d="100"/>
        <a:sy n="100" d="100"/>
      </p:scale>
      <p:origin x="0" y="4440"/>
    </p:cViewPr>
  </p:sorterViewPr>
  <p:notesViewPr>
    <p:cSldViewPr>
      <p:cViewPr varScale="1">
        <p:scale>
          <a:sx n="56" d="100"/>
          <a:sy n="56" d="100"/>
        </p:scale>
        <p:origin x="-288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Fox\Documents\Partnership2\peer_vs_non.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Fox\Desktop\ArticleReads_withauthors.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Fox\Desktop\ArticleReads_withauthor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CA"/>
  <c:chart>
    <c:plotArea>
      <c:layout>
        <c:manualLayout>
          <c:layoutTarget val="inner"/>
          <c:xMode val="edge"/>
          <c:yMode val="edge"/>
          <c:x val="3.6523857085186379E-2"/>
          <c:y val="3.3188873552656116E-2"/>
          <c:w val="0.90240999792293586"/>
          <c:h val="0.76277070909258693"/>
        </c:manualLayout>
      </c:layout>
      <c:barChart>
        <c:barDir val="col"/>
        <c:grouping val="stacked"/>
        <c:ser>
          <c:idx val="0"/>
          <c:order val="0"/>
          <c:tx>
            <c:strRef>
              <c:f>Sheet1!$B$1</c:f>
              <c:strCache>
                <c:ptCount val="1"/>
                <c:pt idx="0">
                  <c:v>Peer-reviewed</c:v>
                </c:pt>
              </c:strCache>
            </c:strRef>
          </c:tx>
          <c:spPr>
            <a:solidFill>
              <a:srgbClr val="0000CC"/>
            </a:solidFill>
          </c:spPr>
          <c:cat>
            <c:strRef>
              <c:f>Sheet1!$A$2:$A$14</c:f>
              <c:strCache>
                <c:ptCount val="13"/>
                <c:pt idx="0">
                  <c:v>vol 1(1) 2006</c:v>
                </c:pt>
                <c:pt idx="1">
                  <c:v>vol 2(1) 2007</c:v>
                </c:pt>
                <c:pt idx="2">
                  <c:v>vol 2(2) 2007</c:v>
                </c:pt>
                <c:pt idx="3">
                  <c:v>vol 3(1) 2008</c:v>
                </c:pt>
                <c:pt idx="4">
                  <c:v>vol 3(2) 2008</c:v>
                </c:pt>
                <c:pt idx="5">
                  <c:v>vol 4(1) 2009</c:v>
                </c:pt>
                <c:pt idx="6">
                  <c:v>vol 4(2) 2009</c:v>
                </c:pt>
                <c:pt idx="7">
                  <c:v>vol 5(1) 2010</c:v>
                </c:pt>
                <c:pt idx="8">
                  <c:v>vol 5(2) 2010</c:v>
                </c:pt>
                <c:pt idx="9">
                  <c:v>vol 6(1) 2011</c:v>
                </c:pt>
                <c:pt idx="10">
                  <c:v>vol 6(2) 2011</c:v>
                </c:pt>
                <c:pt idx="11">
                  <c:v>vol 7(1) 2012</c:v>
                </c:pt>
                <c:pt idx="12">
                  <c:v>vol 7(2) 2012</c:v>
                </c:pt>
              </c:strCache>
            </c:strRef>
          </c:cat>
          <c:val>
            <c:numRef>
              <c:f>Sheet1!$B$2:$B$14</c:f>
              <c:numCache>
                <c:formatCode>General</c:formatCode>
                <c:ptCount val="13"/>
                <c:pt idx="0">
                  <c:v>4</c:v>
                </c:pt>
                <c:pt idx="1">
                  <c:v>7</c:v>
                </c:pt>
                <c:pt idx="2">
                  <c:v>10</c:v>
                </c:pt>
                <c:pt idx="3">
                  <c:v>7</c:v>
                </c:pt>
                <c:pt idx="4">
                  <c:v>7</c:v>
                </c:pt>
                <c:pt idx="5">
                  <c:v>4</c:v>
                </c:pt>
                <c:pt idx="6">
                  <c:v>1</c:v>
                </c:pt>
                <c:pt idx="7">
                  <c:v>6</c:v>
                </c:pt>
                <c:pt idx="8">
                  <c:v>5</c:v>
                </c:pt>
                <c:pt idx="9">
                  <c:v>10</c:v>
                </c:pt>
                <c:pt idx="10">
                  <c:v>7</c:v>
                </c:pt>
                <c:pt idx="11">
                  <c:v>13</c:v>
                </c:pt>
                <c:pt idx="12">
                  <c:v>8</c:v>
                </c:pt>
              </c:numCache>
            </c:numRef>
          </c:val>
        </c:ser>
        <c:ser>
          <c:idx val="1"/>
          <c:order val="1"/>
          <c:tx>
            <c:strRef>
              <c:f>Sheet1!$C$1</c:f>
              <c:strCache>
                <c:ptCount val="1"/>
                <c:pt idx="0">
                  <c:v>Non-peer-reviewed</c:v>
                </c:pt>
              </c:strCache>
            </c:strRef>
          </c:tx>
          <c:spPr>
            <a:solidFill>
              <a:schemeClr val="tx2">
                <a:lumMod val="40000"/>
                <a:lumOff val="60000"/>
              </a:schemeClr>
            </a:solidFill>
          </c:spPr>
          <c:cat>
            <c:strRef>
              <c:f>Sheet1!$A$2:$A$14</c:f>
              <c:strCache>
                <c:ptCount val="13"/>
                <c:pt idx="0">
                  <c:v>vol 1(1) 2006</c:v>
                </c:pt>
                <c:pt idx="1">
                  <c:v>vol 2(1) 2007</c:v>
                </c:pt>
                <c:pt idx="2">
                  <c:v>vol 2(2) 2007</c:v>
                </c:pt>
                <c:pt idx="3">
                  <c:v>vol 3(1) 2008</c:v>
                </c:pt>
                <c:pt idx="4">
                  <c:v>vol 3(2) 2008</c:v>
                </c:pt>
                <c:pt idx="5">
                  <c:v>vol 4(1) 2009</c:v>
                </c:pt>
                <c:pt idx="6">
                  <c:v>vol 4(2) 2009</c:v>
                </c:pt>
                <c:pt idx="7">
                  <c:v>vol 5(1) 2010</c:v>
                </c:pt>
                <c:pt idx="8">
                  <c:v>vol 5(2) 2010</c:v>
                </c:pt>
                <c:pt idx="9">
                  <c:v>vol 6(1) 2011</c:v>
                </c:pt>
                <c:pt idx="10">
                  <c:v>vol 6(2) 2011</c:v>
                </c:pt>
                <c:pt idx="11">
                  <c:v>vol 7(1) 2012</c:v>
                </c:pt>
                <c:pt idx="12">
                  <c:v>vol 7(2) 2012</c:v>
                </c:pt>
              </c:strCache>
            </c:strRef>
          </c:cat>
          <c:val>
            <c:numRef>
              <c:f>Sheet1!$C$2:$C$14</c:f>
              <c:numCache>
                <c:formatCode>General</c:formatCode>
                <c:ptCount val="13"/>
                <c:pt idx="0">
                  <c:v>21</c:v>
                </c:pt>
                <c:pt idx="1">
                  <c:v>13</c:v>
                </c:pt>
                <c:pt idx="2">
                  <c:v>24</c:v>
                </c:pt>
                <c:pt idx="3">
                  <c:v>30</c:v>
                </c:pt>
                <c:pt idx="4">
                  <c:v>21</c:v>
                </c:pt>
                <c:pt idx="5">
                  <c:v>11</c:v>
                </c:pt>
                <c:pt idx="6">
                  <c:v>8</c:v>
                </c:pt>
                <c:pt idx="7">
                  <c:v>12</c:v>
                </c:pt>
                <c:pt idx="8">
                  <c:v>10</c:v>
                </c:pt>
                <c:pt idx="9">
                  <c:v>16</c:v>
                </c:pt>
                <c:pt idx="10">
                  <c:v>19</c:v>
                </c:pt>
                <c:pt idx="11">
                  <c:v>13</c:v>
                </c:pt>
                <c:pt idx="12">
                  <c:v>7</c:v>
                </c:pt>
              </c:numCache>
            </c:numRef>
          </c:val>
        </c:ser>
        <c:overlap val="100"/>
        <c:axId val="78169600"/>
        <c:axId val="78171136"/>
      </c:barChart>
      <c:catAx>
        <c:axId val="78169600"/>
        <c:scaling>
          <c:orientation val="minMax"/>
        </c:scaling>
        <c:axPos val="b"/>
        <c:tickLblPos val="nextTo"/>
        <c:txPr>
          <a:bodyPr/>
          <a:lstStyle/>
          <a:p>
            <a:pPr>
              <a:defRPr sz="1200" b="1">
                <a:latin typeface="Arial" pitchFamily="34" charset="0"/>
                <a:cs typeface="Arial" pitchFamily="34" charset="0"/>
              </a:defRPr>
            </a:pPr>
            <a:endParaRPr lang="en-US"/>
          </a:p>
        </c:txPr>
        <c:crossAx val="78171136"/>
        <c:crosses val="autoZero"/>
        <c:auto val="1"/>
        <c:lblAlgn val="ctr"/>
        <c:lblOffset val="100"/>
      </c:catAx>
      <c:valAx>
        <c:axId val="78171136"/>
        <c:scaling>
          <c:orientation val="minMax"/>
        </c:scaling>
        <c:axPos val="l"/>
        <c:majorGridlines/>
        <c:numFmt formatCode="General" sourceLinked="1"/>
        <c:tickLblPos val="nextTo"/>
        <c:txPr>
          <a:bodyPr/>
          <a:lstStyle/>
          <a:p>
            <a:pPr>
              <a:defRPr sz="1200" b="1">
                <a:latin typeface="Arial" pitchFamily="34" charset="0"/>
                <a:cs typeface="Arial" pitchFamily="34" charset="0"/>
              </a:defRPr>
            </a:pPr>
            <a:endParaRPr lang="en-US"/>
          </a:p>
        </c:txPr>
        <c:crossAx val="78169600"/>
        <c:crosses val="autoZero"/>
        <c:crossBetween val="between"/>
      </c:valAx>
    </c:plotArea>
    <c:legend>
      <c:legendPos val="r"/>
      <c:layout>
        <c:manualLayout>
          <c:xMode val="edge"/>
          <c:yMode val="edge"/>
          <c:x val="0.46720364403955117"/>
          <c:y val="5.1608792101424071E-2"/>
          <c:w val="0.18925964747878254"/>
          <c:h val="0.14504444861317783"/>
        </c:manualLayout>
      </c:layout>
      <c:txPr>
        <a:bodyPr/>
        <a:lstStyle/>
        <a:p>
          <a:pPr>
            <a:defRPr sz="1200" b="1">
              <a:latin typeface="Arial" pitchFamily="34" charset="0"/>
              <a:cs typeface="Arial" pitchFamily="34" charset="0"/>
            </a:defRPr>
          </a:pPr>
          <a:endParaRPr lang="en-US"/>
        </a:p>
      </c:txPr>
    </c:legend>
    <c:plotVisOnly val="1"/>
    <c:dispBlanksAs val="gap"/>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CA"/>
  <c:roundedCorners val="1"/>
  <c:chart>
    <c:plotArea>
      <c:layout>
        <c:manualLayout>
          <c:layoutTarget val="inner"/>
          <c:xMode val="edge"/>
          <c:yMode val="edge"/>
          <c:x val="0.27524823630707701"/>
          <c:y val="3.461437063789554E-2"/>
          <c:w val="0.68365806577046973"/>
          <c:h val="0.80566118342032278"/>
        </c:manualLayout>
      </c:layout>
      <c:barChart>
        <c:barDir val="bar"/>
        <c:grouping val="clustered"/>
        <c:ser>
          <c:idx val="0"/>
          <c:order val="0"/>
          <c:tx>
            <c:strRef>
              <c:f>'unique authors'!$B$275</c:f>
              <c:strCache>
                <c:ptCount val="1"/>
              </c:strCache>
            </c:strRef>
          </c:tx>
          <c:cat>
            <c:strRef>
              <c:f>'unique authors'!$A$276:$A$287</c:f>
              <c:strCache>
                <c:ptCount val="12"/>
                <c:pt idx="0">
                  <c:v>???</c:v>
                </c:pt>
                <c:pt idx="1">
                  <c:v>MLIS student</c:v>
                </c:pt>
                <c:pt idx="2">
                  <c:v>Other PhD</c:v>
                </c:pt>
                <c:pt idx="3">
                  <c:v>Consultant</c:v>
                </c:pt>
                <c:pt idx="4">
                  <c:v>LIS professor</c:v>
                </c:pt>
                <c:pt idx="5">
                  <c:v>Association</c:v>
                </c:pt>
                <c:pt idx="6">
                  <c:v>Prov/Regional system </c:v>
                </c:pt>
                <c:pt idx="7">
                  <c:v>Special &amp; govt</c:v>
                </c:pt>
                <c:pt idx="8">
                  <c:v>School</c:v>
                </c:pt>
                <c:pt idx="9">
                  <c:v>College</c:v>
                </c:pt>
                <c:pt idx="10">
                  <c:v>Public</c:v>
                </c:pt>
                <c:pt idx="11">
                  <c:v>University</c:v>
                </c:pt>
              </c:strCache>
            </c:strRef>
          </c:cat>
          <c:val>
            <c:numRef>
              <c:f>'unique authors'!$B$276:$B$287</c:f>
              <c:numCache>
                <c:formatCode>General</c:formatCode>
                <c:ptCount val="12"/>
              </c:numCache>
            </c:numRef>
          </c:val>
        </c:ser>
        <c:ser>
          <c:idx val="1"/>
          <c:order val="1"/>
          <c:tx>
            <c:strRef>
              <c:f>'unique authors'!$C$275</c:f>
              <c:strCache>
                <c:ptCount val="1"/>
                <c:pt idx="0">
                  <c:v>Percentage</c:v>
                </c:pt>
              </c:strCache>
            </c:strRef>
          </c:tx>
          <c:spPr>
            <a:solidFill>
              <a:srgbClr val="0000CC"/>
            </a:solidFill>
          </c:spPr>
          <c:dLbls>
            <c:txPr>
              <a:bodyPr/>
              <a:lstStyle/>
              <a:p>
                <a:pPr>
                  <a:defRPr sz="1000" b="0"/>
                </a:pPr>
                <a:endParaRPr lang="en-US"/>
              </a:p>
            </c:txPr>
            <c:showVal val="1"/>
          </c:dLbls>
          <c:cat>
            <c:strRef>
              <c:f>'unique authors'!$A$276:$A$287</c:f>
              <c:strCache>
                <c:ptCount val="12"/>
                <c:pt idx="0">
                  <c:v>???</c:v>
                </c:pt>
                <c:pt idx="1">
                  <c:v>MLIS student</c:v>
                </c:pt>
                <c:pt idx="2">
                  <c:v>Other PhD</c:v>
                </c:pt>
                <c:pt idx="3">
                  <c:v>Consultant</c:v>
                </c:pt>
                <c:pt idx="4">
                  <c:v>LIS professor</c:v>
                </c:pt>
                <c:pt idx="5">
                  <c:v>Association</c:v>
                </c:pt>
                <c:pt idx="6">
                  <c:v>Prov/Regional system </c:v>
                </c:pt>
                <c:pt idx="7">
                  <c:v>Special &amp; govt</c:v>
                </c:pt>
                <c:pt idx="8">
                  <c:v>School</c:v>
                </c:pt>
                <c:pt idx="9">
                  <c:v>College</c:v>
                </c:pt>
                <c:pt idx="10">
                  <c:v>Public</c:v>
                </c:pt>
                <c:pt idx="11">
                  <c:v>University</c:v>
                </c:pt>
              </c:strCache>
            </c:strRef>
          </c:cat>
          <c:val>
            <c:numRef>
              <c:f>'unique authors'!$C$276:$C$287</c:f>
              <c:numCache>
                <c:formatCode>0.00</c:formatCode>
                <c:ptCount val="12"/>
                <c:pt idx="0">
                  <c:v>0.36900369003690037</c:v>
                </c:pt>
                <c:pt idx="1">
                  <c:v>1.8450184501845017</c:v>
                </c:pt>
                <c:pt idx="2">
                  <c:v>1.8450184501845017</c:v>
                </c:pt>
                <c:pt idx="3">
                  <c:v>2.5830258302583031</c:v>
                </c:pt>
                <c:pt idx="4">
                  <c:v>2.5830258302583031</c:v>
                </c:pt>
                <c:pt idx="5">
                  <c:v>3.6900369003690034</c:v>
                </c:pt>
                <c:pt idx="6">
                  <c:v>3.6900369003690034</c:v>
                </c:pt>
                <c:pt idx="7">
                  <c:v>4.0590405904059041</c:v>
                </c:pt>
                <c:pt idx="8">
                  <c:v>4.4280442804428057</c:v>
                </c:pt>
                <c:pt idx="9">
                  <c:v>4.4280442804428057</c:v>
                </c:pt>
                <c:pt idx="10">
                  <c:v>14.022140221402216</c:v>
                </c:pt>
                <c:pt idx="11">
                  <c:v>56.457564575645726</c:v>
                </c:pt>
              </c:numCache>
            </c:numRef>
          </c:val>
        </c:ser>
        <c:gapWidth val="0"/>
        <c:axId val="28377472"/>
        <c:axId val="28379008"/>
      </c:barChart>
      <c:catAx>
        <c:axId val="28377472"/>
        <c:scaling>
          <c:orientation val="minMax"/>
        </c:scaling>
        <c:axPos val="l"/>
        <c:tickLblPos val="nextTo"/>
        <c:crossAx val="28379008"/>
        <c:crosses val="autoZero"/>
        <c:auto val="1"/>
        <c:lblAlgn val="ctr"/>
        <c:lblOffset val="100"/>
      </c:catAx>
      <c:valAx>
        <c:axId val="28379008"/>
        <c:scaling>
          <c:orientation val="minMax"/>
        </c:scaling>
        <c:axPos val="b"/>
        <c:majorGridlines/>
        <c:numFmt formatCode="General" sourceLinked="1"/>
        <c:tickLblPos val="nextTo"/>
        <c:crossAx val="28377472"/>
        <c:crosses val="autoZero"/>
        <c:crossBetween val="between"/>
      </c:valAx>
      <c:spPr>
        <a:ln w="9525"/>
      </c:spPr>
    </c:plotArea>
    <c:plotVisOnly val="1"/>
    <c:dispBlanksAs val="gap"/>
  </c:chart>
  <c:spPr>
    <a:ln cmpd="dbl"/>
  </c:spPr>
  <c:txPr>
    <a:bodyPr/>
    <a:lstStyle/>
    <a:p>
      <a:pPr>
        <a:defRPr sz="1600" b="1">
          <a:latin typeface="Arial" pitchFamily="34" charset="0"/>
          <a:cs typeface="Arial" pitchFamily="34" charset="0"/>
        </a:defRPr>
      </a:pPr>
      <a:endParaRPr lang="en-US"/>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en-CA"/>
  <c:chart>
    <c:plotArea>
      <c:layout>
        <c:manualLayout>
          <c:layoutTarget val="inner"/>
          <c:xMode val="edge"/>
          <c:yMode val="edge"/>
          <c:x val="0.26617262433803651"/>
          <c:y val="3.0903901302633041E-2"/>
          <c:w val="0.70579461078398742"/>
          <c:h val="0.79658336573713984"/>
        </c:manualLayout>
      </c:layout>
      <c:barChart>
        <c:barDir val="bar"/>
        <c:grouping val="clustered"/>
        <c:ser>
          <c:idx val="0"/>
          <c:order val="0"/>
          <c:cat>
            <c:strRef>
              <c:f>'unique authors'!$A$293:$A$306</c:f>
              <c:strCache>
                <c:ptCount val="14"/>
                <c:pt idx="0">
                  <c:v>Nunuvut</c:v>
                </c:pt>
                <c:pt idx="1">
                  <c:v>Northwest Territories</c:v>
                </c:pt>
                <c:pt idx="2">
                  <c:v>Yukon</c:v>
                </c:pt>
                <c:pt idx="3">
                  <c:v>Prince Edward Island</c:v>
                </c:pt>
                <c:pt idx="4">
                  <c:v>New Brunswick</c:v>
                </c:pt>
                <c:pt idx="5">
                  <c:v>Newfoundland &amp; Lab</c:v>
                </c:pt>
                <c:pt idx="6">
                  <c:v>Quebec</c:v>
                </c:pt>
                <c:pt idx="7">
                  <c:v>Manitoba</c:v>
                </c:pt>
                <c:pt idx="8">
                  <c:v>International</c:v>
                </c:pt>
                <c:pt idx="9">
                  <c:v>Nova Scotia</c:v>
                </c:pt>
                <c:pt idx="10">
                  <c:v>Saskatchewan</c:v>
                </c:pt>
                <c:pt idx="11">
                  <c:v>British Columbia</c:v>
                </c:pt>
                <c:pt idx="12">
                  <c:v>Alberta</c:v>
                </c:pt>
                <c:pt idx="13">
                  <c:v>Ontario</c:v>
                </c:pt>
              </c:strCache>
            </c:strRef>
          </c:cat>
          <c:val>
            <c:numRef>
              <c:f>'unique authors'!$B$293:$B$306</c:f>
              <c:numCache>
                <c:formatCode>General</c:formatCode>
                <c:ptCount val="14"/>
              </c:numCache>
            </c:numRef>
          </c:val>
        </c:ser>
        <c:ser>
          <c:idx val="1"/>
          <c:order val="1"/>
          <c:spPr>
            <a:solidFill>
              <a:srgbClr val="0000CC"/>
            </a:solidFill>
          </c:spPr>
          <c:dLbls>
            <c:txPr>
              <a:bodyPr/>
              <a:lstStyle/>
              <a:p>
                <a:pPr>
                  <a:defRPr sz="1000">
                    <a:latin typeface="Arial" pitchFamily="34" charset="0"/>
                    <a:cs typeface="Arial" pitchFamily="34" charset="0"/>
                  </a:defRPr>
                </a:pPr>
                <a:endParaRPr lang="en-US"/>
              </a:p>
            </c:txPr>
            <c:showVal val="1"/>
          </c:dLbls>
          <c:cat>
            <c:strRef>
              <c:f>'unique authors'!$A$293:$A$306</c:f>
              <c:strCache>
                <c:ptCount val="14"/>
                <c:pt idx="0">
                  <c:v>Nunuvut</c:v>
                </c:pt>
                <c:pt idx="1">
                  <c:v>Northwest Territories</c:v>
                </c:pt>
                <c:pt idx="2">
                  <c:v>Yukon</c:v>
                </c:pt>
                <c:pt idx="3">
                  <c:v>Prince Edward Island</c:v>
                </c:pt>
                <c:pt idx="4">
                  <c:v>New Brunswick</c:v>
                </c:pt>
                <c:pt idx="5">
                  <c:v>Newfoundland &amp; Lab</c:v>
                </c:pt>
                <c:pt idx="6">
                  <c:v>Quebec</c:v>
                </c:pt>
                <c:pt idx="7">
                  <c:v>Manitoba</c:v>
                </c:pt>
                <c:pt idx="8">
                  <c:v>International</c:v>
                </c:pt>
                <c:pt idx="9">
                  <c:v>Nova Scotia</c:v>
                </c:pt>
                <c:pt idx="10">
                  <c:v>Saskatchewan</c:v>
                </c:pt>
                <c:pt idx="11">
                  <c:v>British Columbia</c:v>
                </c:pt>
                <c:pt idx="12">
                  <c:v>Alberta</c:v>
                </c:pt>
                <c:pt idx="13">
                  <c:v>Ontario</c:v>
                </c:pt>
              </c:strCache>
            </c:strRef>
          </c:cat>
          <c:val>
            <c:numRef>
              <c:f>'unique authors'!$C$293:$C$306</c:f>
              <c:numCache>
                <c:formatCode>0.00</c:formatCode>
                <c:ptCount val="14"/>
                <c:pt idx="0">
                  <c:v>0.36900369003690037</c:v>
                </c:pt>
                <c:pt idx="1">
                  <c:v>0.36900369003690037</c:v>
                </c:pt>
                <c:pt idx="2">
                  <c:v>0.36900369003690037</c:v>
                </c:pt>
                <c:pt idx="3">
                  <c:v>0.73800738007380073</c:v>
                </c:pt>
                <c:pt idx="4">
                  <c:v>1.1070110701107014</c:v>
                </c:pt>
                <c:pt idx="5">
                  <c:v>2.952029520295202</c:v>
                </c:pt>
                <c:pt idx="6">
                  <c:v>4.0590405904059041</c:v>
                </c:pt>
                <c:pt idx="7">
                  <c:v>5.1660516605166045</c:v>
                </c:pt>
                <c:pt idx="8">
                  <c:v>5.1660516605166045</c:v>
                </c:pt>
                <c:pt idx="9">
                  <c:v>9.9630996309963145</c:v>
                </c:pt>
                <c:pt idx="10">
                  <c:v>10.332103321033212</c:v>
                </c:pt>
                <c:pt idx="11">
                  <c:v>11.07011070110701</c:v>
                </c:pt>
                <c:pt idx="12">
                  <c:v>12.546125461254608</c:v>
                </c:pt>
                <c:pt idx="13">
                  <c:v>35.793357933579365</c:v>
                </c:pt>
              </c:numCache>
            </c:numRef>
          </c:val>
        </c:ser>
        <c:gapWidth val="0"/>
        <c:axId val="28412544"/>
        <c:axId val="28438912"/>
      </c:barChart>
      <c:catAx>
        <c:axId val="28412544"/>
        <c:scaling>
          <c:orientation val="minMax"/>
        </c:scaling>
        <c:axPos val="l"/>
        <c:tickLblPos val="nextTo"/>
        <c:txPr>
          <a:bodyPr/>
          <a:lstStyle/>
          <a:p>
            <a:pPr>
              <a:defRPr sz="1600" b="1">
                <a:latin typeface="Arial" pitchFamily="34" charset="0"/>
                <a:cs typeface="Arial" pitchFamily="34" charset="0"/>
              </a:defRPr>
            </a:pPr>
            <a:endParaRPr lang="en-US"/>
          </a:p>
        </c:txPr>
        <c:crossAx val="28438912"/>
        <c:crosses val="autoZero"/>
        <c:auto val="1"/>
        <c:lblAlgn val="ctr"/>
        <c:lblOffset val="100"/>
      </c:catAx>
      <c:valAx>
        <c:axId val="28438912"/>
        <c:scaling>
          <c:orientation val="minMax"/>
        </c:scaling>
        <c:axPos val="b"/>
        <c:majorGridlines/>
        <c:numFmt formatCode="General" sourceLinked="1"/>
        <c:tickLblPos val="nextTo"/>
        <c:txPr>
          <a:bodyPr/>
          <a:lstStyle/>
          <a:p>
            <a:pPr>
              <a:defRPr sz="1600" b="1">
                <a:latin typeface="Arial" pitchFamily="34" charset="0"/>
                <a:cs typeface="Arial" pitchFamily="34" charset="0"/>
              </a:defRPr>
            </a:pPr>
            <a:endParaRPr lang="en-US"/>
          </a:p>
        </c:txPr>
        <c:crossAx val="28412544"/>
        <c:crosses val="autoZero"/>
        <c:crossBetween val="between"/>
      </c:valAx>
    </c:plotArea>
    <c:plotVisOnly val="1"/>
    <c:dispBlanksAs val="gap"/>
  </c:chart>
  <c:externalData r:id="rId1"/>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3D93B7-643C-2942-990D-0BA5E9F2EB52}" type="doc">
      <dgm:prSet loTypeId="urn:microsoft.com/office/officeart/2005/8/layout/vProcess5" loCatId="" qsTypeId="urn:microsoft.com/office/officeart/2005/8/quickstyle/simple4" qsCatId="simple" csTypeId="urn:microsoft.com/office/officeart/2005/8/colors/accent1_2" csCatId="accent1" phldr="1"/>
      <dgm:spPr/>
      <dgm:t>
        <a:bodyPr/>
        <a:lstStyle/>
        <a:p>
          <a:endParaRPr lang="en-US"/>
        </a:p>
      </dgm:t>
    </dgm:pt>
    <dgm:pt modelId="{FB109D07-5929-5249-8232-BC39CCFBE610}">
      <dgm:prSet phldrT="[Text]">
        <dgm:style>
          <a:lnRef idx="2">
            <a:schemeClr val="accent2"/>
          </a:lnRef>
          <a:fillRef idx="1">
            <a:schemeClr val="lt1"/>
          </a:fillRef>
          <a:effectRef idx="0">
            <a:schemeClr val="accent2"/>
          </a:effectRef>
          <a:fontRef idx="minor">
            <a:schemeClr val="dk1"/>
          </a:fontRef>
        </dgm:style>
      </dgm:prSet>
      <dgm:spPr/>
      <dgm:t>
        <a:bodyPr/>
        <a:lstStyle/>
        <a:p>
          <a:r>
            <a:rPr lang="en-US" dirty="0" smtClean="0">
              <a:solidFill>
                <a:srgbClr val="871E1B"/>
              </a:solidFill>
            </a:rPr>
            <a:t>1. What are you studying?</a:t>
          </a:r>
          <a:endParaRPr lang="en-US" dirty="0">
            <a:solidFill>
              <a:srgbClr val="871E1B"/>
            </a:solidFill>
          </a:endParaRPr>
        </a:p>
      </dgm:t>
    </dgm:pt>
    <dgm:pt modelId="{EDA97498-ABAD-864D-BF60-9E1D5A91B1EC}" type="parTrans" cxnId="{038F2702-3CF3-9B4D-B574-ADBD9CC91D4A}">
      <dgm:prSet/>
      <dgm:spPr/>
      <dgm:t>
        <a:bodyPr/>
        <a:lstStyle/>
        <a:p>
          <a:endParaRPr lang="en-US"/>
        </a:p>
      </dgm:t>
    </dgm:pt>
    <dgm:pt modelId="{2EE82F86-5BF4-0C47-AA1B-795F6AE0ACA7}" type="sibTrans" cxnId="{038F2702-3CF3-9B4D-B574-ADBD9CC91D4A}">
      <dgm:prSet/>
      <dgm:spPr>
        <a:solidFill>
          <a:srgbClr val="871E1B">
            <a:alpha val="90000"/>
          </a:srgbClr>
        </a:solidFill>
      </dgm:spPr>
      <dgm:t>
        <a:bodyPr/>
        <a:lstStyle/>
        <a:p>
          <a:endParaRPr lang="en-US"/>
        </a:p>
      </dgm:t>
    </dgm:pt>
    <dgm:pt modelId="{933B159C-916F-574D-A2A1-73AAE7350B10}">
      <dgm:prSet phldrT="[Text]">
        <dgm:style>
          <a:lnRef idx="2">
            <a:schemeClr val="accent2"/>
          </a:lnRef>
          <a:fillRef idx="1">
            <a:schemeClr val="lt1"/>
          </a:fillRef>
          <a:effectRef idx="0">
            <a:schemeClr val="accent2"/>
          </a:effectRef>
          <a:fontRef idx="minor">
            <a:schemeClr val="dk1"/>
          </a:fontRef>
        </dgm:style>
      </dgm:prSet>
      <dgm:spPr/>
      <dgm:t>
        <a:bodyPr/>
        <a:lstStyle/>
        <a:p>
          <a:r>
            <a:rPr lang="en-US" dirty="0" smtClean="0">
              <a:solidFill>
                <a:srgbClr val="871E1B"/>
              </a:solidFill>
            </a:rPr>
            <a:t>2. Why is it important?</a:t>
          </a:r>
          <a:endParaRPr lang="en-US" dirty="0">
            <a:solidFill>
              <a:srgbClr val="871E1B"/>
            </a:solidFill>
          </a:endParaRPr>
        </a:p>
      </dgm:t>
    </dgm:pt>
    <dgm:pt modelId="{61B5098D-C47F-4B42-AEC2-6E134296EDB2}" type="parTrans" cxnId="{34A81C11-8C4D-0441-B92E-5ECC46FA6342}">
      <dgm:prSet/>
      <dgm:spPr/>
      <dgm:t>
        <a:bodyPr/>
        <a:lstStyle/>
        <a:p>
          <a:endParaRPr lang="en-US"/>
        </a:p>
      </dgm:t>
    </dgm:pt>
    <dgm:pt modelId="{37EA4745-EBAA-6749-B041-B4EB6E5B6523}" type="sibTrans" cxnId="{34A81C11-8C4D-0441-B92E-5ECC46FA6342}">
      <dgm:prSet/>
      <dgm:spPr>
        <a:solidFill>
          <a:srgbClr val="871E1B">
            <a:alpha val="90000"/>
          </a:srgbClr>
        </a:solidFill>
      </dgm:spPr>
      <dgm:t>
        <a:bodyPr/>
        <a:lstStyle/>
        <a:p>
          <a:endParaRPr lang="en-US"/>
        </a:p>
      </dgm:t>
    </dgm:pt>
    <dgm:pt modelId="{57C9814D-16EA-954E-B811-1DEB597D98D8}">
      <dgm:prSet phldrT="[Text]">
        <dgm:style>
          <a:lnRef idx="2">
            <a:schemeClr val="accent2"/>
          </a:lnRef>
          <a:fillRef idx="1">
            <a:schemeClr val="lt1"/>
          </a:fillRef>
          <a:effectRef idx="0">
            <a:schemeClr val="accent2"/>
          </a:effectRef>
          <a:fontRef idx="minor">
            <a:schemeClr val="dk1"/>
          </a:fontRef>
        </dgm:style>
      </dgm:prSet>
      <dgm:spPr/>
      <dgm:t>
        <a:bodyPr/>
        <a:lstStyle/>
        <a:p>
          <a:r>
            <a:rPr lang="en-US" dirty="0" smtClean="0">
              <a:solidFill>
                <a:srgbClr val="871E1B"/>
              </a:solidFill>
            </a:rPr>
            <a:t>3. What is the context, or background?</a:t>
          </a:r>
          <a:endParaRPr lang="en-US" dirty="0">
            <a:solidFill>
              <a:srgbClr val="871E1B"/>
            </a:solidFill>
          </a:endParaRPr>
        </a:p>
      </dgm:t>
    </dgm:pt>
    <dgm:pt modelId="{D50488C9-CBB9-3947-B3D1-3EABB32CC19A}" type="parTrans" cxnId="{D1512E5F-BEE6-324F-A1F1-6AC69AEA4492}">
      <dgm:prSet/>
      <dgm:spPr/>
      <dgm:t>
        <a:bodyPr/>
        <a:lstStyle/>
        <a:p>
          <a:endParaRPr lang="en-US"/>
        </a:p>
      </dgm:t>
    </dgm:pt>
    <dgm:pt modelId="{416A39B1-5342-EA4D-871F-CCA0A1D8D188}" type="sibTrans" cxnId="{D1512E5F-BEE6-324F-A1F1-6AC69AEA4492}">
      <dgm:prSet/>
      <dgm:spPr/>
      <dgm:t>
        <a:bodyPr/>
        <a:lstStyle/>
        <a:p>
          <a:endParaRPr lang="en-US"/>
        </a:p>
      </dgm:t>
    </dgm:pt>
    <dgm:pt modelId="{FB58C5D9-7105-0A4B-A256-BEAEA7EC2DD7}" type="pres">
      <dgm:prSet presAssocID="{6E3D93B7-643C-2942-990D-0BA5E9F2EB52}" presName="outerComposite" presStyleCnt="0">
        <dgm:presLayoutVars>
          <dgm:chMax val="5"/>
          <dgm:dir/>
          <dgm:resizeHandles val="exact"/>
        </dgm:presLayoutVars>
      </dgm:prSet>
      <dgm:spPr/>
      <dgm:t>
        <a:bodyPr/>
        <a:lstStyle/>
        <a:p>
          <a:endParaRPr lang="en-US"/>
        </a:p>
      </dgm:t>
    </dgm:pt>
    <dgm:pt modelId="{02616CE8-C88D-CE40-8DE4-2F9FDA65E1C4}" type="pres">
      <dgm:prSet presAssocID="{6E3D93B7-643C-2942-990D-0BA5E9F2EB52}" presName="dummyMaxCanvas" presStyleCnt="0">
        <dgm:presLayoutVars/>
      </dgm:prSet>
      <dgm:spPr/>
    </dgm:pt>
    <dgm:pt modelId="{065843A0-1E15-784C-94F2-59B246F063D1}" type="pres">
      <dgm:prSet presAssocID="{6E3D93B7-643C-2942-990D-0BA5E9F2EB52}" presName="ThreeNodes_1" presStyleLbl="node1" presStyleIdx="0" presStyleCnt="3">
        <dgm:presLayoutVars>
          <dgm:bulletEnabled val="1"/>
        </dgm:presLayoutVars>
      </dgm:prSet>
      <dgm:spPr/>
      <dgm:t>
        <a:bodyPr/>
        <a:lstStyle/>
        <a:p>
          <a:endParaRPr lang="en-US"/>
        </a:p>
      </dgm:t>
    </dgm:pt>
    <dgm:pt modelId="{F6532B15-197D-0C42-B26B-FB2256728DB1}" type="pres">
      <dgm:prSet presAssocID="{6E3D93B7-643C-2942-990D-0BA5E9F2EB52}" presName="ThreeNodes_2" presStyleLbl="node1" presStyleIdx="1" presStyleCnt="3">
        <dgm:presLayoutVars>
          <dgm:bulletEnabled val="1"/>
        </dgm:presLayoutVars>
      </dgm:prSet>
      <dgm:spPr/>
      <dgm:t>
        <a:bodyPr/>
        <a:lstStyle/>
        <a:p>
          <a:endParaRPr lang="en-US"/>
        </a:p>
      </dgm:t>
    </dgm:pt>
    <dgm:pt modelId="{C0387EDD-70BB-BC4B-A97D-CF80AE275340}" type="pres">
      <dgm:prSet presAssocID="{6E3D93B7-643C-2942-990D-0BA5E9F2EB52}" presName="ThreeNodes_3" presStyleLbl="node1" presStyleIdx="2" presStyleCnt="3">
        <dgm:presLayoutVars>
          <dgm:bulletEnabled val="1"/>
        </dgm:presLayoutVars>
      </dgm:prSet>
      <dgm:spPr/>
      <dgm:t>
        <a:bodyPr/>
        <a:lstStyle/>
        <a:p>
          <a:endParaRPr lang="en-US"/>
        </a:p>
      </dgm:t>
    </dgm:pt>
    <dgm:pt modelId="{D8DA4012-3D1E-F342-A2CB-288D62248177}" type="pres">
      <dgm:prSet presAssocID="{6E3D93B7-643C-2942-990D-0BA5E9F2EB52}" presName="ThreeConn_1-2" presStyleLbl="fgAccFollowNode1" presStyleIdx="0" presStyleCnt="2">
        <dgm:presLayoutVars>
          <dgm:bulletEnabled val="1"/>
        </dgm:presLayoutVars>
      </dgm:prSet>
      <dgm:spPr/>
      <dgm:t>
        <a:bodyPr/>
        <a:lstStyle/>
        <a:p>
          <a:endParaRPr lang="en-US"/>
        </a:p>
      </dgm:t>
    </dgm:pt>
    <dgm:pt modelId="{847A124B-89D0-5E40-880F-A186A7C6550B}" type="pres">
      <dgm:prSet presAssocID="{6E3D93B7-643C-2942-990D-0BA5E9F2EB52}" presName="ThreeConn_2-3" presStyleLbl="fgAccFollowNode1" presStyleIdx="1" presStyleCnt="2">
        <dgm:presLayoutVars>
          <dgm:bulletEnabled val="1"/>
        </dgm:presLayoutVars>
      </dgm:prSet>
      <dgm:spPr/>
      <dgm:t>
        <a:bodyPr/>
        <a:lstStyle/>
        <a:p>
          <a:endParaRPr lang="en-US"/>
        </a:p>
      </dgm:t>
    </dgm:pt>
    <dgm:pt modelId="{966A6315-5597-624F-80B1-AB525228560D}" type="pres">
      <dgm:prSet presAssocID="{6E3D93B7-643C-2942-990D-0BA5E9F2EB52}" presName="ThreeNodes_1_text" presStyleLbl="node1" presStyleIdx="2" presStyleCnt="3">
        <dgm:presLayoutVars>
          <dgm:bulletEnabled val="1"/>
        </dgm:presLayoutVars>
      </dgm:prSet>
      <dgm:spPr/>
      <dgm:t>
        <a:bodyPr/>
        <a:lstStyle/>
        <a:p>
          <a:endParaRPr lang="en-US"/>
        </a:p>
      </dgm:t>
    </dgm:pt>
    <dgm:pt modelId="{6DBA5AC3-8BC7-8E4B-98AB-9EAF587EA64B}" type="pres">
      <dgm:prSet presAssocID="{6E3D93B7-643C-2942-990D-0BA5E9F2EB52}" presName="ThreeNodes_2_text" presStyleLbl="node1" presStyleIdx="2" presStyleCnt="3">
        <dgm:presLayoutVars>
          <dgm:bulletEnabled val="1"/>
        </dgm:presLayoutVars>
      </dgm:prSet>
      <dgm:spPr/>
      <dgm:t>
        <a:bodyPr/>
        <a:lstStyle/>
        <a:p>
          <a:endParaRPr lang="en-US"/>
        </a:p>
      </dgm:t>
    </dgm:pt>
    <dgm:pt modelId="{11B023DC-5797-B942-BC7B-7314AD117C3C}" type="pres">
      <dgm:prSet presAssocID="{6E3D93B7-643C-2942-990D-0BA5E9F2EB52}" presName="ThreeNodes_3_text" presStyleLbl="node1" presStyleIdx="2" presStyleCnt="3">
        <dgm:presLayoutVars>
          <dgm:bulletEnabled val="1"/>
        </dgm:presLayoutVars>
      </dgm:prSet>
      <dgm:spPr/>
      <dgm:t>
        <a:bodyPr/>
        <a:lstStyle/>
        <a:p>
          <a:endParaRPr lang="en-US"/>
        </a:p>
      </dgm:t>
    </dgm:pt>
  </dgm:ptLst>
  <dgm:cxnLst>
    <dgm:cxn modelId="{2BD0115C-2C7C-4210-82D0-405B47B4B5DA}" type="presOf" srcId="{933B159C-916F-574D-A2A1-73AAE7350B10}" destId="{6DBA5AC3-8BC7-8E4B-98AB-9EAF587EA64B}" srcOrd="1" destOrd="0" presId="urn:microsoft.com/office/officeart/2005/8/layout/vProcess5"/>
    <dgm:cxn modelId="{34A81C11-8C4D-0441-B92E-5ECC46FA6342}" srcId="{6E3D93B7-643C-2942-990D-0BA5E9F2EB52}" destId="{933B159C-916F-574D-A2A1-73AAE7350B10}" srcOrd="1" destOrd="0" parTransId="{61B5098D-C47F-4B42-AEC2-6E134296EDB2}" sibTransId="{37EA4745-EBAA-6749-B041-B4EB6E5B6523}"/>
    <dgm:cxn modelId="{D1512E5F-BEE6-324F-A1F1-6AC69AEA4492}" srcId="{6E3D93B7-643C-2942-990D-0BA5E9F2EB52}" destId="{57C9814D-16EA-954E-B811-1DEB597D98D8}" srcOrd="2" destOrd="0" parTransId="{D50488C9-CBB9-3947-B3D1-3EABB32CC19A}" sibTransId="{416A39B1-5342-EA4D-871F-CCA0A1D8D188}"/>
    <dgm:cxn modelId="{85E66CB8-82D1-42F1-8A51-D67305405C26}" type="presOf" srcId="{2EE82F86-5BF4-0C47-AA1B-795F6AE0ACA7}" destId="{D8DA4012-3D1E-F342-A2CB-288D62248177}" srcOrd="0" destOrd="0" presId="urn:microsoft.com/office/officeart/2005/8/layout/vProcess5"/>
    <dgm:cxn modelId="{59961AE0-FED1-4D2B-B991-424A1563FDC1}" type="presOf" srcId="{933B159C-916F-574D-A2A1-73AAE7350B10}" destId="{F6532B15-197D-0C42-B26B-FB2256728DB1}" srcOrd="0" destOrd="0" presId="urn:microsoft.com/office/officeart/2005/8/layout/vProcess5"/>
    <dgm:cxn modelId="{54EEE3A3-3888-4A0D-AFC7-753D83E4EBE3}" type="presOf" srcId="{FB109D07-5929-5249-8232-BC39CCFBE610}" destId="{065843A0-1E15-784C-94F2-59B246F063D1}" srcOrd="0" destOrd="0" presId="urn:microsoft.com/office/officeart/2005/8/layout/vProcess5"/>
    <dgm:cxn modelId="{3A12CFD9-C7F1-4228-A6F9-E799776F6453}" type="presOf" srcId="{6E3D93B7-643C-2942-990D-0BA5E9F2EB52}" destId="{FB58C5D9-7105-0A4B-A256-BEAEA7EC2DD7}" srcOrd="0" destOrd="0" presId="urn:microsoft.com/office/officeart/2005/8/layout/vProcess5"/>
    <dgm:cxn modelId="{65B278CA-A118-4A4D-8D2E-BC1D2A21C215}" type="presOf" srcId="{37EA4745-EBAA-6749-B041-B4EB6E5B6523}" destId="{847A124B-89D0-5E40-880F-A186A7C6550B}" srcOrd="0" destOrd="0" presId="urn:microsoft.com/office/officeart/2005/8/layout/vProcess5"/>
    <dgm:cxn modelId="{038F2702-3CF3-9B4D-B574-ADBD9CC91D4A}" srcId="{6E3D93B7-643C-2942-990D-0BA5E9F2EB52}" destId="{FB109D07-5929-5249-8232-BC39CCFBE610}" srcOrd="0" destOrd="0" parTransId="{EDA97498-ABAD-864D-BF60-9E1D5A91B1EC}" sibTransId="{2EE82F86-5BF4-0C47-AA1B-795F6AE0ACA7}"/>
    <dgm:cxn modelId="{8C7C9B3C-5C34-40F5-9A64-2F90EBEB1917}" type="presOf" srcId="{57C9814D-16EA-954E-B811-1DEB597D98D8}" destId="{11B023DC-5797-B942-BC7B-7314AD117C3C}" srcOrd="1" destOrd="0" presId="urn:microsoft.com/office/officeart/2005/8/layout/vProcess5"/>
    <dgm:cxn modelId="{8CDA7A05-6481-458F-930C-64DE38F64EBF}" type="presOf" srcId="{FB109D07-5929-5249-8232-BC39CCFBE610}" destId="{966A6315-5597-624F-80B1-AB525228560D}" srcOrd="1" destOrd="0" presId="urn:microsoft.com/office/officeart/2005/8/layout/vProcess5"/>
    <dgm:cxn modelId="{2D6FC963-CC0E-4802-894C-2273A71E82A2}" type="presOf" srcId="{57C9814D-16EA-954E-B811-1DEB597D98D8}" destId="{C0387EDD-70BB-BC4B-A97D-CF80AE275340}" srcOrd="0" destOrd="0" presId="urn:microsoft.com/office/officeart/2005/8/layout/vProcess5"/>
    <dgm:cxn modelId="{EC9E496B-84EC-4659-9148-03F6958CC7F6}" type="presParOf" srcId="{FB58C5D9-7105-0A4B-A256-BEAEA7EC2DD7}" destId="{02616CE8-C88D-CE40-8DE4-2F9FDA65E1C4}" srcOrd="0" destOrd="0" presId="urn:microsoft.com/office/officeart/2005/8/layout/vProcess5"/>
    <dgm:cxn modelId="{23CE0C66-EB66-4B40-94BC-88279ACF8AEC}" type="presParOf" srcId="{FB58C5D9-7105-0A4B-A256-BEAEA7EC2DD7}" destId="{065843A0-1E15-784C-94F2-59B246F063D1}" srcOrd="1" destOrd="0" presId="urn:microsoft.com/office/officeart/2005/8/layout/vProcess5"/>
    <dgm:cxn modelId="{295E53C2-3DA4-46DA-8C13-074CEBC1F6A1}" type="presParOf" srcId="{FB58C5D9-7105-0A4B-A256-BEAEA7EC2DD7}" destId="{F6532B15-197D-0C42-B26B-FB2256728DB1}" srcOrd="2" destOrd="0" presId="urn:microsoft.com/office/officeart/2005/8/layout/vProcess5"/>
    <dgm:cxn modelId="{0417E08F-E151-4139-ADBD-CE256B2DFD00}" type="presParOf" srcId="{FB58C5D9-7105-0A4B-A256-BEAEA7EC2DD7}" destId="{C0387EDD-70BB-BC4B-A97D-CF80AE275340}" srcOrd="3" destOrd="0" presId="urn:microsoft.com/office/officeart/2005/8/layout/vProcess5"/>
    <dgm:cxn modelId="{0C22047B-5E2B-4342-A2F8-7856889898C0}" type="presParOf" srcId="{FB58C5D9-7105-0A4B-A256-BEAEA7EC2DD7}" destId="{D8DA4012-3D1E-F342-A2CB-288D62248177}" srcOrd="4" destOrd="0" presId="urn:microsoft.com/office/officeart/2005/8/layout/vProcess5"/>
    <dgm:cxn modelId="{7C8226D7-96D5-4960-9B51-2C7638908144}" type="presParOf" srcId="{FB58C5D9-7105-0A4B-A256-BEAEA7EC2DD7}" destId="{847A124B-89D0-5E40-880F-A186A7C6550B}" srcOrd="5" destOrd="0" presId="urn:microsoft.com/office/officeart/2005/8/layout/vProcess5"/>
    <dgm:cxn modelId="{1C1C7843-B10B-472D-A67A-9F5238E5BB15}" type="presParOf" srcId="{FB58C5D9-7105-0A4B-A256-BEAEA7EC2DD7}" destId="{966A6315-5597-624F-80B1-AB525228560D}" srcOrd="6" destOrd="0" presId="urn:microsoft.com/office/officeart/2005/8/layout/vProcess5"/>
    <dgm:cxn modelId="{3CE1BE40-7706-4682-AE7A-BB0176F1DCE0}" type="presParOf" srcId="{FB58C5D9-7105-0A4B-A256-BEAEA7EC2DD7}" destId="{6DBA5AC3-8BC7-8E4B-98AB-9EAF587EA64B}" srcOrd="7" destOrd="0" presId="urn:microsoft.com/office/officeart/2005/8/layout/vProcess5"/>
    <dgm:cxn modelId="{0AA44F22-FEB6-4FAC-88A1-37B86940D7D3}" type="presParOf" srcId="{FB58C5D9-7105-0A4B-A256-BEAEA7EC2DD7}" destId="{11B023DC-5797-B942-BC7B-7314AD117C3C}"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5843A0-1E15-784C-94F2-59B246F063D1}">
      <dsp:nvSpPr>
        <dsp:cNvPr id="0" name=""/>
        <dsp:cNvSpPr/>
      </dsp:nvSpPr>
      <dsp:spPr>
        <a:xfrm>
          <a:off x="0" y="0"/>
          <a:ext cx="7344816" cy="1274541"/>
        </a:xfrm>
        <a:prstGeom prst="roundRect">
          <a:avLst>
            <a:gd name="adj" fmla="val 10000"/>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solidFill>
                <a:srgbClr val="871E1B"/>
              </a:solidFill>
            </a:rPr>
            <a:t>1. What are you studying?</a:t>
          </a:r>
          <a:endParaRPr lang="en-US" sz="3300" kern="1200" dirty="0">
            <a:solidFill>
              <a:srgbClr val="871E1B"/>
            </a:solidFill>
          </a:endParaRPr>
        </a:p>
      </dsp:txBody>
      <dsp:txXfrm>
        <a:off x="0" y="0"/>
        <a:ext cx="6044146" cy="1274541"/>
      </dsp:txXfrm>
    </dsp:sp>
    <dsp:sp modelId="{F6532B15-197D-0C42-B26B-FB2256728DB1}">
      <dsp:nvSpPr>
        <dsp:cNvPr id="0" name=""/>
        <dsp:cNvSpPr/>
      </dsp:nvSpPr>
      <dsp:spPr>
        <a:xfrm>
          <a:off x="648071" y="1486964"/>
          <a:ext cx="7344816" cy="1274541"/>
        </a:xfrm>
        <a:prstGeom prst="roundRect">
          <a:avLst>
            <a:gd name="adj" fmla="val 10000"/>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solidFill>
                <a:srgbClr val="871E1B"/>
              </a:solidFill>
            </a:rPr>
            <a:t>2. Why is it important?</a:t>
          </a:r>
          <a:endParaRPr lang="en-US" sz="3300" kern="1200" dirty="0">
            <a:solidFill>
              <a:srgbClr val="871E1B"/>
            </a:solidFill>
          </a:endParaRPr>
        </a:p>
      </dsp:txBody>
      <dsp:txXfrm>
        <a:off x="648071" y="1486964"/>
        <a:ext cx="5868292" cy="1274541"/>
      </dsp:txXfrm>
    </dsp:sp>
    <dsp:sp modelId="{C0387EDD-70BB-BC4B-A97D-CF80AE275340}">
      <dsp:nvSpPr>
        <dsp:cNvPr id="0" name=""/>
        <dsp:cNvSpPr/>
      </dsp:nvSpPr>
      <dsp:spPr>
        <a:xfrm>
          <a:off x="1296143" y="2973929"/>
          <a:ext cx="7344816" cy="1274541"/>
        </a:xfrm>
        <a:prstGeom prst="roundRect">
          <a:avLst>
            <a:gd name="adj" fmla="val 10000"/>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kern="1200" dirty="0" smtClean="0">
              <a:solidFill>
                <a:srgbClr val="871E1B"/>
              </a:solidFill>
            </a:rPr>
            <a:t>3. What is the context, or background?</a:t>
          </a:r>
          <a:endParaRPr lang="en-US" sz="3300" kern="1200" dirty="0">
            <a:solidFill>
              <a:srgbClr val="871E1B"/>
            </a:solidFill>
          </a:endParaRPr>
        </a:p>
      </dsp:txBody>
      <dsp:txXfrm>
        <a:off x="1296143" y="2973929"/>
        <a:ext cx="5868292" cy="1274541"/>
      </dsp:txXfrm>
    </dsp:sp>
    <dsp:sp modelId="{D8DA4012-3D1E-F342-A2CB-288D62248177}">
      <dsp:nvSpPr>
        <dsp:cNvPr id="0" name=""/>
        <dsp:cNvSpPr/>
      </dsp:nvSpPr>
      <dsp:spPr>
        <a:xfrm>
          <a:off x="6516364" y="966527"/>
          <a:ext cx="828451" cy="828451"/>
        </a:xfrm>
        <a:prstGeom prst="downArrow">
          <a:avLst>
            <a:gd name="adj1" fmla="val 55000"/>
            <a:gd name="adj2" fmla="val 45000"/>
          </a:avLst>
        </a:prstGeom>
        <a:solidFill>
          <a:srgbClr val="871E1B">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516364" y="966527"/>
        <a:ext cx="828451" cy="828451"/>
      </dsp:txXfrm>
    </dsp:sp>
    <dsp:sp modelId="{847A124B-89D0-5E40-880F-A186A7C6550B}">
      <dsp:nvSpPr>
        <dsp:cNvPr id="0" name=""/>
        <dsp:cNvSpPr/>
      </dsp:nvSpPr>
      <dsp:spPr>
        <a:xfrm>
          <a:off x="7164436" y="2444995"/>
          <a:ext cx="828451" cy="828451"/>
        </a:xfrm>
        <a:prstGeom prst="downArrow">
          <a:avLst>
            <a:gd name="adj1" fmla="val 55000"/>
            <a:gd name="adj2" fmla="val 45000"/>
          </a:avLst>
        </a:prstGeom>
        <a:solidFill>
          <a:srgbClr val="871E1B">
            <a:alpha val="90000"/>
          </a:srgb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7164436" y="2444995"/>
        <a:ext cx="828451" cy="828451"/>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cdr:x>
      <cdr:y>0.9181</cdr:y>
    </cdr:from>
    <cdr:to>
      <cdr:x>0.73333</cdr:x>
      <cdr:y>1</cdr:y>
    </cdr:to>
    <cdr:sp macro="" textlink="">
      <cdr:nvSpPr>
        <cdr:cNvPr id="3" name="TextBox 2"/>
        <cdr:cNvSpPr txBox="1"/>
      </cdr:nvSpPr>
      <cdr:spPr>
        <a:xfrm xmlns:a="http://schemas.openxmlformats.org/drawingml/2006/main">
          <a:off x="4320480" y="4035896"/>
          <a:ext cx="2016224" cy="3600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CA" sz="1800" dirty="0" smtClean="0">
              <a:latin typeface="Arial" pitchFamily="34" charset="0"/>
              <a:cs typeface="Arial" pitchFamily="34" charset="0"/>
            </a:rPr>
            <a:t>Percent</a:t>
          </a:r>
          <a:endParaRPr lang="en-CA" sz="1800" dirty="0">
            <a:latin typeface="Arial" pitchFamily="34" charset="0"/>
            <a:cs typeface="Arial"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0.54167</cdr:x>
      <cdr:y>0.90625</cdr:y>
    </cdr:from>
    <cdr:to>
      <cdr:x>0.69769</cdr:x>
      <cdr:y>0.98438</cdr:y>
    </cdr:to>
    <cdr:sp macro="" textlink="">
      <cdr:nvSpPr>
        <cdr:cNvPr id="2" name="Text Box 1"/>
        <cdr:cNvSpPr txBox="1"/>
      </cdr:nvSpPr>
      <cdr:spPr>
        <a:xfrm xmlns:a="http://schemas.openxmlformats.org/drawingml/2006/main">
          <a:off x="4680520" y="4176464"/>
          <a:ext cx="1348162" cy="3600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CA" sz="1800" dirty="0">
              <a:latin typeface="Arial" pitchFamily="34" charset="0"/>
              <a:cs typeface="Arial" pitchFamily="34" charset="0"/>
            </a:rPr>
            <a:t>Percent</a:t>
          </a:r>
        </a:p>
      </cdr:txBody>
    </cdr:sp>
  </cdr:relSizeAnchor>
  <cdr:relSizeAnchor xmlns:cdr="http://schemas.openxmlformats.org/drawingml/2006/chartDrawing">
    <cdr:from>
      <cdr:x>0.65248</cdr:x>
      <cdr:y>0.67172</cdr:y>
    </cdr:from>
    <cdr:to>
      <cdr:x>0.76773</cdr:x>
      <cdr:y>0.75</cdr:y>
    </cdr:to>
    <cdr:sp macro="" textlink="">
      <cdr:nvSpPr>
        <cdr:cNvPr id="3" name="Text Box 2"/>
        <cdr:cNvSpPr txBox="1"/>
      </cdr:nvSpPr>
      <cdr:spPr>
        <a:xfrm xmlns:a="http://schemas.openxmlformats.org/drawingml/2006/main">
          <a:off x="5638054" y="3095630"/>
          <a:ext cx="995870" cy="36075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CA" sz="1600" dirty="0">
              <a:latin typeface="Arial" pitchFamily="34" charset="0"/>
              <a:cs typeface="Arial" pitchFamily="34" charset="0"/>
            </a:rPr>
            <a:t>N=271</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E2625F7-CEF0-42FE-A4AD-87D7F479A5D4}" type="datetimeFigureOut">
              <a:rPr lang="en-CA" smtClean="0"/>
              <a:pPr/>
              <a:t>08/02/2013</a:t>
            </a:fld>
            <a:endParaRPr lang="en-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06B0644-7DA8-48E2-AC7B-8E314411C478}" type="slidenum">
              <a:rPr lang="en-CA" smtClean="0"/>
              <a:pPr/>
              <a:t>‹#›</a:t>
            </a:fld>
            <a:endParaRPr lang="en-CA"/>
          </a:p>
        </p:txBody>
      </p:sp>
    </p:spTree>
    <p:extLst>
      <p:ext uri="{BB962C8B-B14F-4D97-AF65-F5344CB8AC3E}">
        <p14:creationId xmlns="" xmlns:p14="http://schemas.microsoft.com/office/powerpoint/2010/main" val="3551308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484BFD-D2B8-468A-9CD9-C5FC8E6EBCDF}" type="datetimeFigureOut">
              <a:rPr lang="en-CA" smtClean="0"/>
              <a:pPr/>
              <a:t>08/02/2013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363D82-0308-43F6-9915-70FD9BEF0E53}" type="slidenum">
              <a:rPr lang="en-CA" smtClean="0"/>
              <a:pPr/>
              <a:t>‹#›</a:t>
            </a:fld>
            <a:endParaRPr lang="en-CA"/>
          </a:p>
        </p:txBody>
      </p:sp>
    </p:spTree>
    <p:extLst>
      <p:ext uri="{BB962C8B-B14F-4D97-AF65-F5344CB8AC3E}">
        <p14:creationId xmlns="" xmlns:p14="http://schemas.microsoft.com/office/powerpoint/2010/main" val="584913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30</a:t>
            </a:fld>
            <a:endParaRPr lang="en-CA"/>
          </a:p>
        </p:txBody>
      </p:sp>
    </p:spTree>
    <p:extLst>
      <p:ext uri="{BB962C8B-B14F-4D97-AF65-F5344CB8AC3E}">
        <p14:creationId xmlns="" xmlns:p14="http://schemas.microsoft.com/office/powerpoint/2010/main" val="35647273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39</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40</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41</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42</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43</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44</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45</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46</a:t>
            </a:fld>
            <a:endParaRPr lang="en-CA"/>
          </a:p>
        </p:txBody>
      </p:sp>
    </p:spTree>
    <p:extLst>
      <p:ext uri="{BB962C8B-B14F-4D97-AF65-F5344CB8AC3E}">
        <p14:creationId xmlns="" xmlns:p14="http://schemas.microsoft.com/office/powerpoint/2010/main" val="4175304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47</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7363D82-0308-43F6-9915-70FD9BEF0E53}" type="slidenum">
              <a:rPr lang="en-CA" smtClean="0"/>
              <a:pPr/>
              <a:t>48</a:t>
            </a:fld>
            <a:endParaRPr lang="en-CA"/>
          </a:p>
        </p:txBody>
      </p:sp>
    </p:spTree>
    <p:extLst>
      <p:ext uri="{BB962C8B-B14F-4D97-AF65-F5344CB8AC3E}">
        <p14:creationId xmlns="" xmlns:p14="http://schemas.microsoft.com/office/powerpoint/2010/main" val="3507288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31</a:t>
            </a:fld>
            <a:endParaRPr lang="en-CA"/>
          </a:p>
        </p:txBody>
      </p:sp>
    </p:spTree>
    <p:extLst>
      <p:ext uri="{BB962C8B-B14F-4D97-AF65-F5344CB8AC3E}">
        <p14:creationId xmlns="" xmlns:p14="http://schemas.microsoft.com/office/powerpoint/2010/main" val="35647273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49</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32</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33</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34</a:t>
            </a:fld>
            <a:endParaRPr lang="en-CA"/>
          </a:p>
        </p:txBody>
      </p:sp>
    </p:spTree>
    <p:extLst>
      <p:ext uri="{BB962C8B-B14F-4D97-AF65-F5344CB8AC3E}">
        <p14:creationId xmlns="" xmlns:p14="http://schemas.microsoft.com/office/powerpoint/2010/main" val="2340815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35</a:t>
            </a:fld>
            <a:endParaRPr lang="en-CA"/>
          </a:p>
        </p:txBody>
      </p:sp>
    </p:spTree>
    <p:extLst>
      <p:ext uri="{BB962C8B-B14F-4D97-AF65-F5344CB8AC3E}">
        <p14:creationId xmlns="" xmlns:p14="http://schemas.microsoft.com/office/powerpoint/2010/main" val="1675672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36</a:t>
            </a:fld>
            <a:endParaRPr lang="en-CA"/>
          </a:p>
        </p:txBody>
      </p:sp>
    </p:spTree>
    <p:extLst>
      <p:ext uri="{BB962C8B-B14F-4D97-AF65-F5344CB8AC3E}">
        <p14:creationId xmlns="" xmlns:p14="http://schemas.microsoft.com/office/powerpoint/2010/main" val="1920507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37</a:t>
            </a:fld>
            <a:endParaRPr lang="en-CA"/>
          </a:p>
        </p:txBody>
      </p:sp>
    </p:spTree>
    <p:extLst>
      <p:ext uri="{BB962C8B-B14F-4D97-AF65-F5344CB8AC3E}">
        <p14:creationId xmlns="" xmlns:p14="http://schemas.microsoft.com/office/powerpoint/2010/main" val="2300492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63D82-0308-43F6-9915-70FD9BEF0E53}" type="slidenum">
              <a:rPr lang="en-CA" smtClean="0"/>
              <a:pPr/>
              <a:t>38</a:t>
            </a:fld>
            <a:endParaRPr lang="en-CA"/>
          </a:p>
        </p:txBody>
      </p:sp>
    </p:spTree>
    <p:extLst>
      <p:ext uri="{BB962C8B-B14F-4D97-AF65-F5344CB8AC3E}">
        <p14:creationId xmlns="" xmlns:p14="http://schemas.microsoft.com/office/powerpoint/2010/main" val="23408156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196753"/>
            <a:ext cx="8640960" cy="864095"/>
          </a:xfrm>
        </p:spPr>
        <p:txBody>
          <a:bodyPr>
            <a:normAutofit/>
          </a:bodyPr>
          <a:lstStyle>
            <a:lvl1pPr algn="l">
              <a:defRPr sz="4000">
                <a:solidFill>
                  <a:srgbClr val="990000"/>
                </a:solidFill>
              </a:defRPr>
            </a:lvl1pPr>
          </a:lstStyle>
          <a:p>
            <a:r>
              <a:rPr lang="en-US" dirty="0" smtClean="0"/>
              <a:t>Click to edit Master title style</a:t>
            </a:r>
            <a:endParaRPr lang="en-CA" dirty="0"/>
          </a:p>
        </p:txBody>
      </p:sp>
      <p:sp>
        <p:nvSpPr>
          <p:cNvPr id="8" name="Picture Placeholder 7"/>
          <p:cNvSpPr>
            <a:spLocks noGrp="1"/>
          </p:cNvSpPr>
          <p:nvPr>
            <p:ph type="pic" sz="quarter" idx="10"/>
          </p:nvPr>
        </p:nvSpPr>
        <p:spPr>
          <a:xfrm>
            <a:off x="251520" y="260648"/>
            <a:ext cx="8641655" cy="839424"/>
          </a:xfrm>
        </p:spPr>
        <p:txBody>
          <a:bodyPr/>
          <a:lstStyle/>
          <a:p>
            <a:endParaRPr lang="en-CA"/>
          </a:p>
        </p:txBody>
      </p:sp>
      <p:sp>
        <p:nvSpPr>
          <p:cNvPr id="12" name="Text Placeholder 11"/>
          <p:cNvSpPr>
            <a:spLocks noGrp="1"/>
          </p:cNvSpPr>
          <p:nvPr>
            <p:ph type="body" sz="quarter" idx="12"/>
          </p:nvPr>
        </p:nvSpPr>
        <p:spPr>
          <a:xfrm>
            <a:off x="251520" y="2204864"/>
            <a:ext cx="8640960" cy="4248471"/>
          </a:xfr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600">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pic>
        <p:nvPicPr>
          <p:cNvPr id="13" name="Picture 12"/>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201216" y="221060"/>
            <a:ext cx="8693596" cy="879011"/>
          </a:xfrm>
          <a:prstGeom prst="rect">
            <a:avLst/>
          </a:prstGeom>
        </p:spPr>
      </p:pic>
    </p:spTree>
    <p:extLst>
      <p:ext uri="{BB962C8B-B14F-4D97-AF65-F5344CB8AC3E}">
        <p14:creationId xmlns="" xmlns:p14="http://schemas.microsoft.com/office/powerpoint/2010/main" val="217963191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3673312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3090461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2875890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2831532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1952504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3373829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3954126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2088105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24911428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B86D05-9499-45CB-9761-75C3554E2064}" type="datetimeFigureOut">
              <a:rPr lang="en-CA" smtClean="0"/>
              <a:pPr/>
              <a:t>08/02/2013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3089060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B86D05-9499-45CB-9761-75C3554E2064}" type="datetimeFigureOut">
              <a:rPr lang="en-CA" smtClean="0"/>
              <a:pPr/>
              <a:t>08/02/2013</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723909-9ABD-42FA-A4F8-EA9B3DD9C0FB}" type="slidenum">
              <a:rPr lang="en-CA" smtClean="0"/>
              <a:pPr/>
              <a:t>‹#›</a:t>
            </a:fld>
            <a:endParaRPr lang="en-CA"/>
          </a:p>
        </p:txBody>
      </p:sp>
    </p:spTree>
    <p:extLst>
      <p:ext uri="{BB962C8B-B14F-4D97-AF65-F5344CB8AC3E}">
        <p14:creationId xmlns="" xmlns:p14="http://schemas.microsoft.com/office/powerpoint/2010/main" val="18299619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reativecommons.org/licenses/by-sa/2.5/ca/"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journal.lib.uoguelph.ca/index.php/perj/about/submissions" TargetMode="External"/><Relationship Id="rId2" Type="http://schemas.openxmlformats.org/officeDocument/2006/relationships/hyperlink" Target="https://journal.lib.uoguelph.ca/index.php/perj/about/editorialPolicies"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38.xml.rels><?xml version="1.0" encoding="UTF-8" standalone="yes"?>
<Relationships xmlns="http://schemas.openxmlformats.org/package/2006/relationships"><Relationship Id="rId3" Type="http://schemas.openxmlformats.org/officeDocument/2006/relationships/hyperlink" Target="https://journal.lib.uoguelph.ca/index.php/perj/article/view/1961"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8" Type="http://schemas.openxmlformats.org/officeDocument/2006/relationships/hyperlink" Target="https://journal.lib.uoguelph.ca/index.php/perj/article/view/1961" TargetMode="External"/><Relationship Id="rId3" Type="http://schemas.openxmlformats.org/officeDocument/2006/relationships/hyperlink" Target="https://journal.lib.uoguelph.ca/index.php/perj/article/view/1246" TargetMode="External"/><Relationship Id="rId7" Type="http://schemas.openxmlformats.org/officeDocument/2006/relationships/hyperlink" Target="https://journal.lib.uoguelph.ca/index.php/perj/article/view/1496"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hyperlink" Target="https://journal.lib.uoguelph.ca/index.php/perj/article/view/1821" TargetMode="External"/><Relationship Id="rId5" Type="http://schemas.openxmlformats.org/officeDocument/2006/relationships/hyperlink" Target="https://journal.lib.uoguelph.ca/index.php/perj/article/view/1802" TargetMode="External"/><Relationship Id="rId4" Type="http://schemas.openxmlformats.org/officeDocument/2006/relationships/hyperlink" Target="https://journal.lib.uoguelph.ca/index.php/perj/article/view/30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hyperlink" Target="mailto:mkandiuk@yorku.ca" TargetMode="External"/><Relationship Id="rId2" Type="http://schemas.openxmlformats.org/officeDocument/2006/relationships/hyperlink" Target="mailto:david.fox@usask.ca" TargetMode="External"/><Relationship Id="rId1" Type="http://schemas.openxmlformats.org/officeDocument/2006/relationships/slideLayout" Target="../slideLayouts/slideLayout1.xml"/><Relationship Id="rId4" Type="http://schemas.openxmlformats.org/officeDocument/2006/relationships/hyperlink" Target="mailto:ann.smith@acadiau.c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creativecommons.org/licenses/by-sa/2.5/ca/"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2420888"/>
            <a:ext cx="8640960" cy="2088232"/>
          </a:xfrm>
        </p:spPr>
        <p:txBody>
          <a:bodyPr>
            <a:normAutofit/>
          </a:bodyPr>
          <a:lstStyle/>
          <a:p>
            <a:pPr algn="ctr"/>
            <a:r>
              <a:rPr lang="en-CA" sz="4000" b="1" i="1" dirty="0" smtClean="0">
                <a:solidFill>
                  <a:srgbClr val="871E1B"/>
                </a:solidFill>
              </a:rPr>
              <a:t>Get </a:t>
            </a:r>
            <a:r>
              <a:rPr lang="en-CA" sz="4000" b="1" i="1" dirty="0">
                <a:solidFill>
                  <a:srgbClr val="871E1B"/>
                </a:solidFill>
              </a:rPr>
              <a:t>Published! Straight Talk from the Editors at Partnership</a:t>
            </a:r>
            <a:endParaRPr lang="en-CA" sz="4000" b="1" dirty="0">
              <a:solidFill>
                <a:srgbClr val="871E1B"/>
              </a:solidFill>
            </a:endParaRPr>
          </a:p>
        </p:txBody>
      </p:sp>
      <p:sp>
        <p:nvSpPr>
          <p:cNvPr id="3" name="Subtitle 2"/>
          <p:cNvSpPr>
            <a:spLocks noGrp="1"/>
          </p:cNvSpPr>
          <p:nvPr>
            <p:ph type="subTitle" idx="4294967295"/>
          </p:nvPr>
        </p:nvSpPr>
        <p:spPr>
          <a:xfrm>
            <a:off x="755576" y="4653136"/>
            <a:ext cx="3960440" cy="1872208"/>
          </a:xfrm>
        </p:spPr>
        <p:txBody>
          <a:bodyPr/>
          <a:lstStyle/>
          <a:p>
            <a:endParaRPr lang="en-CA" dirty="0" smtClean="0"/>
          </a:p>
          <a:p>
            <a:pPr marL="0" indent="0">
              <a:spcBef>
                <a:spcPts val="0"/>
              </a:spcBef>
              <a:buNone/>
            </a:pPr>
            <a:r>
              <a:rPr lang="en-CA" dirty="0" smtClean="0"/>
              <a:t>OLA Super Conference</a:t>
            </a:r>
          </a:p>
          <a:p>
            <a:pPr marL="0" indent="0">
              <a:spcBef>
                <a:spcPts val="0"/>
              </a:spcBef>
              <a:buNone/>
            </a:pPr>
            <a:r>
              <a:rPr lang="en-CA" dirty="0" smtClean="0"/>
              <a:t>January 31, 2013</a:t>
            </a:r>
            <a:endParaRPr lang="en-CA" dirty="0"/>
          </a:p>
        </p:txBody>
      </p:sp>
      <p:sp>
        <p:nvSpPr>
          <p:cNvPr id="5" name="TextBox 4"/>
          <p:cNvSpPr txBox="1"/>
          <p:nvPr/>
        </p:nvSpPr>
        <p:spPr>
          <a:xfrm>
            <a:off x="5796136" y="4509120"/>
            <a:ext cx="2592288" cy="1200329"/>
          </a:xfrm>
          <a:prstGeom prst="rect">
            <a:avLst/>
          </a:prstGeom>
          <a:noFill/>
        </p:spPr>
        <p:txBody>
          <a:bodyPr wrap="square" rtlCol="0">
            <a:spAutoFit/>
          </a:bodyPr>
          <a:lstStyle/>
          <a:p>
            <a:r>
              <a:rPr lang="en-CA" sz="2400" dirty="0" smtClean="0"/>
              <a:t>David Fox</a:t>
            </a:r>
          </a:p>
          <a:p>
            <a:r>
              <a:rPr lang="en-CA" sz="2400" dirty="0" smtClean="0"/>
              <a:t>Mary Kandiuk</a:t>
            </a:r>
          </a:p>
          <a:p>
            <a:r>
              <a:rPr lang="en-CA" sz="2400" dirty="0" smtClean="0"/>
              <a:t>Ann Smith</a:t>
            </a:r>
            <a:endParaRPr lang="en-CA" sz="2400" dirty="0"/>
          </a:p>
        </p:txBody>
      </p:sp>
      <p:pic>
        <p:nvPicPr>
          <p:cNvPr id="6" name="Picture 5">
            <a:hlinkClick r:id="rId2"/>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380313" y="6236009"/>
            <a:ext cx="1008112" cy="352714"/>
          </a:xfrm>
          <a:prstGeom prst="rect">
            <a:avLst/>
          </a:prstGeom>
        </p:spPr>
      </p:pic>
    </p:spTree>
    <p:extLst>
      <p:ext uri="{BB962C8B-B14F-4D97-AF65-F5344CB8AC3E}">
        <p14:creationId xmlns="" xmlns:p14="http://schemas.microsoft.com/office/powerpoint/2010/main" val="30462181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Basic Facts</a:t>
            </a:r>
            <a:endParaRPr lang="en-CA" dirty="0"/>
          </a:p>
        </p:txBody>
      </p:sp>
      <p:sp>
        <p:nvSpPr>
          <p:cNvPr id="4" name="Text Placeholder 3"/>
          <p:cNvSpPr>
            <a:spLocks noGrp="1"/>
          </p:cNvSpPr>
          <p:nvPr>
            <p:ph type="body" sz="quarter" idx="12"/>
          </p:nvPr>
        </p:nvSpPr>
        <p:spPr/>
        <p:txBody>
          <a:bodyPr/>
          <a:lstStyle/>
          <a:p>
            <a:r>
              <a:rPr lang="en-CA" dirty="0" smtClean="0"/>
              <a:t>14 issues published</a:t>
            </a:r>
          </a:p>
          <a:p>
            <a:r>
              <a:rPr lang="en-CA" dirty="0" smtClean="0"/>
              <a:t>294 articles</a:t>
            </a:r>
          </a:p>
          <a:p>
            <a:r>
              <a:rPr lang="en-CA" dirty="0" smtClean="0"/>
              <a:t>271 unique authors</a:t>
            </a:r>
          </a:p>
          <a:p>
            <a:r>
              <a:rPr lang="en-CA" dirty="0" smtClean="0"/>
              <a:t>213 peer-reviewers</a:t>
            </a:r>
          </a:p>
          <a:p>
            <a:r>
              <a:rPr lang="en-CA" dirty="0" smtClean="0"/>
              <a:t>763 registered readers</a:t>
            </a:r>
          </a:p>
          <a:p>
            <a:r>
              <a:rPr lang="en-CA" dirty="0" smtClean="0"/>
              <a:t>750,972 article reads</a:t>
            </a:r>
            <a:endParaRPr lang="en-CA" dirty="0"/>
          </a:p>
        </p:txBody>
      </p:sp>
    </p:spTree>
    <p:extLst>
      <p:ext uri="{BB962C8B-B14F-4D97-AF65-F5344CB8AC3E}">
        <p14:creationId xmlns="" xmlns:p14="http://schemas.microsoft.com/office/powerpoint/2010/main" val="15868394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Articles Published by Section</a:t>
            </a:r>
            <a:endParaRPr lang="en-CA" dirty="0"/>
          </a:p>
        </p:txBody>
      </p:sp>
      <p:sp>
        <p:nvSpPr>
          <p:cNvPr id="4" name="Text Placeholder 3"/>
          <p:cNvSpPr>
            <a:spLocks noGrp="1"/>
          </p:cNvSpPr>
          <p:nvPr>
            <p:ph type="body" sz="quarter" idx="12"/>
          </p:nvPr>
        </p:nvSpPr>
        <p:spPr/>
        <p:txBody>
          <a:bodyPr/>
          <a:lstStyle/>
          <a:p>
            <a:endParaRPr lang="en-CA" dirty="0"/>
          </a:p>
        </p:txBody>
      </p:sp>
      <p:graphicFrame>
        <p:nvGraphicFramePr>
          <p:cNvPr id="8" name="Table 7"/>
          <p:cNvGraphicFramePr>
            <a:graphicFrameLocks noGrp="1"/>
          </p:cNvGraphicFramePr>
          <p:nvPr>
            <p:extLst>
              <p:ext uri="{D42A27DB-BD31-4B8C-83A1-F6EECF244321}">
                <p14:modId xmlns="" xmlns:p14="http://schemas.microsoft.com/office/powerpoint/2010/main" val="1235054685"/>
              </p:ext>
            </p:extLst>
          </p:nvPr>
        </p:nvGraphicFramePr>
        <p:xfrm>
          <a:off x="323527" y="2132857"/>
          <a:ext cx="8568954" cy="4176461"/>
        </p:xfrm>
        <a:graphic>
          <a:graphicData uri="http://schemas.openxmlformats.org/drawingml/2006/table">
            <a:tbl>
              <a:tblPr firstRow="1" bandRow="1">
                <a:tableStyleId>{5C22544A-7EE6-4342-B048-85BDC9FD1C3A}</a:tableStyleId>
              </a:tblPr>
              <a:tblGrid>
                <a:gridCol w="4320481"/>
                <a:gridCol w="2160240"/>
                <a:gridCol w="2088233"/>
              </a:tblGrid>
              <a:tr h="467331">
                <a:tc>
                  <a:txBody>
                    <a:bodyPr/>
                    <a:lstStyle/>
                    <a:p>
                      <a:pPr>
                        <a:lnSpc>
                          <a:spcPct val="115000"/>
                        </a:lnSpc>
                        <a:spcAft>
                          <a:spcPts val="0"/>
                        </a:spcAft>
                      </a:pPr>
                      <a:r>
                        <a:rPr lang="en-CA" sz="2000" dirty="0">
                          <a:solidFill>
                            <a:schemeClr val="bg1"/>
                          </a:solidFill>
                          <a:effectLst/>
                          <a:latin typeface="Arial" pitchFamily="34" charset="0"/>
                          <a:ea typeface="Calibri"/>
                          <a:cs typeface="Arial" pitchFamily="34" charset="0"/>
                        </a:rPr>
                        <a:t>Section</a:t>
                      </a:r>
                    </a:p>
                  </a:txBody>
                  <a:tcPr marL="68580" marR="68580" marT="0" marB="0"/>
                </a:tc>
                <a:tc>
                  <a:txBody>
                    <a:bodyPr/>
                    <a:lstStyle/>
                    <a:p>
                      <a:pPr algn="ctr">
                        <a:lnSpc>
                          <a:spcPct val="115000"/>
                        </a:lnSpc>
                        <a:spcAft>
                          <a:spcPts val="0"/>
                        </a:spcAft>
                      </a:pPr>
                      <a:r>
                        <a:rPr lang="en-CA" sz="2000">
                          <a:effectLst/>
                          <a:latin typeface="Arial" pitchFamily="34" charset="0"/>
                          <a:ea typeface="Calibri"/>
                          <a:cs typeface="Arial" pitchFamily="34" charset="0"/>
                        </a:rPr>
                        <a:t>Articles</a:t>
                      </a:r>
                    </a:p>
                  </a:txBody>
                  <a:tcPr marL="68580" marR="68580" marT="0" marB="0"/>
                </a:tc>
                <a:tc>
                  <a:txBody>
                    <a:bodyPr/>
                    <a:lstStyle/>
                    <a:p>
                      <a:pPr algn="ctr">
                        <a:lnSpc>
                          <a:spcPct val="115000"/>
                        </a:lnSpc>
                        <a:spcAft>
                          <a:spcPts val="0"/>
                        </a:spcAft>
                      </a:pPr>
                      <a:r>
                        <a:rPr lang="en-CA" sz="2000">
                          <a:effectLst/>
                          <a:latin typeface="Arial" pitchFamily="34" charset="0"/>
                          <a:ea typeface="Calibri"/>
                          <a:cs typeface="Arial" pitchFamily="34" charset="0"/>
                        </a:rPr>
                        <a:t>Percentage</a:t>
                      </a:r>
                    </a:p>
                  </a:txBody>
                  <a:tcPr marL="68580" marR="68580" marT="0" marB="0"/>
                </a:tc>
              </a:tr>
              <a:tr h="370913">
                <a:tc>
                  <a:txBody>
                    <a:bodyPr/>
                    <a:lstStyle/>
                    <a:p>
                      <a:pPr>
                        <a:lnSpc>
                          <a:spcPct val="115000"/>
                        </a:lnSpc>
                        <a:spcAft>
                          <a:spcPts val="0"/>
                        </a:spcAft>
                      </a:pPr>
                      <a:r>
                        <a:rPr lang="en-CA" sz="2000">
                          <a:solidFill>
                            <a:srgbClr val="333333"/>
                          </a:solidFill>
                          <a:effectLst/>
                          <a:latin typeface="Arial" pitchFamily="34" charset="0"/>
                          <a:ea typeface="Calibri"/>
                          <a:cs typeface="Arial" pitchFamily="34" charset="0"/>
                        </a:rPr>
                        <a:t>Media/Publication Reviews</a:t>
                      </a:r>
                      <a:endParaRPr lang="en-CA" sz="200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a:effectLst/>
                          <a:latin typeface="Arial" pitchFamily="34" charset="0"/>
                          <a:ea typeface="Calibri"/>
                          <a:cs typeface="Arial" pitchFamily="34" charset="0"/>
                        </a:rPr>
                        <a:t>57</a:t>
                      </a:r>
                    </a:p>
                  </a:txBody>
                  <a:tcPr marL="68580" marR="68580" marT="0" marB="0"/>
                </a:tc>
                <a:tc>
                  <a:txBody>
                    <a:bodyPr/>
                    <a:lstStyle/>
                    <a:p>
                      <a:pPr algn="ctr">
                        <a:lnSpc>
                          <a:spcPct val="115000"/>
                        </a:lnSpc>
                        <a:spcAft>
                          <a:spcPts val="0"/>
                        </a:spcAft>
                      </a:pPr>
                      <a:r>
                        <a:rPr lang="en-CA" sz="2000">
                          <a:effectLst/>
                          <a:latin typeface="Arial" pitchFamily="34" charset="0"/>
                          <a:ea typeface="Calibri"/>
                          <a:cs typeface="Arial" pitchFamily="34" charset="0"/>
                        </a:rPr>
                        <a:t>19.4</a:t>
                      </a:r>
                    </a:p>
                  </a:txBody>
                  <a:tcPr marL="68580" marR="68580" marT="0" marB="0"/>
                </a:tc>
              </a:tr>
              <a:tr h="370913">
                <a:tc>
                  <a:txBody>
                    <a:bodyPr/>
                    <a:lstStyle/>
                    <a:p>
                      <a:pPr>
                        <a:lnSpc>
                          <a:spcPct val="115000"/>
                        </a:lnSpc>
                        <a:spcAft>
                          <a:spcPts val="0"/>
                        </a:spcAft>
                      </a:pPr>
                      <a:r>
                        <a:rPr lang="en-CA" sz="2000">
                          <a:solidFill>
                            <a:srgbClr val="333333"/>
                          </a:solidFill>
                          <a:effectLst/>
                          <a:latin typeface="Arial" pitchFamily="34" charset="0"/>
                          <a:ea typeface="Calibri"/>
                          <a:cs typeface="Arial" pitchFamily="34" charset="0"/>
                        </a:rPr>
                        <a:t>Profiles</a:t>
                      </a:r>
                      <a:endParaRPr lang="en-CA" sz="200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a:effectLst/>
                          <a:latin typeface="Arial" pitchFamily="34" charset="0"/>
                          <a:ea typeface="Calibri"/>
                          <a:cs typeface="Arial" pitchFamily="34" charset="0"/>
                        </a:rPr>
                        <a:t>48</a:t>
                      </a:r>
                    </a:p>
                  </a:txBody>
                  <a:tcPr marL="68580" marR="68580" marT="0" marB="0"/>
                </a:tc>
                <a:tc>
                  <a:txBody>
                    <a:bodyPr/>
                    <a:lstStyle/>
                    <a:p>
                      <a:pPr algn="ctr">
                        <a:lnSpc>
                          <a:spcPct val="115000"/>
                        </a:lnSpc>
                        <a:spcAft>
                          <a:spcPts val="0"/>
                        </a:spcAft>
                      </a:pPr>
                      <a:r>
                        <a:rPr lang="en-CA" sz="2000" dirty="0" smtClean="0">
                          <a:effectLst/>
                          <a:latin typeface="Arial" pitchFamily="34" charset="0"/>
                          <a:ea typeface="Calibri"/>
                          <a:cs typeface="Arial" pitchFamily="34" charset="0"/>
                        </a:rPr>
                        <a:t>16.3</a:t>
                      </a:r>
                      <a:endParaRPr lang="en-CA" sz="2000" dirty="0">
                        <a:effectLst/>
                        <a:latin typeface="Arial" pitchFamily="34" charset="0"/>
                        <a:ea typeface="Calibri"/>
                        <a:cs typeface="Arial" pitchFamily="34" charset="0"/>
                      </a:endParaRPr>
                    </a:p>
                  </a:txBody>
                  <a:tcPr marL="68580" marR="68580" marT="0" marB="0"/>
                </a:tc>
              </a:tr>
              <a:tr h="370913">
                <a:tc>
                  <a:txBody>
                    <a:bodyPr/>
                    <a:lstStyle/>
                    <a:p>
                      <a:pPr>
                        <a:lnSpc>
                          <a:spcPct val="115000"/>
                        </a:lnSpc>
                        <a:spcAft>
                          <a:spcPts val="0"/>
                        </a:spcAft>
                      </a:pPr>
                      <a:r>
                        <a:rPr lang="en-CA" sz="2000">
                          <a:solidFill>
                            <a:srgbClr val="333333"/>
                          </a:solidFill>
                          <a:effectLst/>
                          <a:latin typeface="Arial" pitchFamily="34" charset="0"/>
                          <a:ea typeface="Calibri"/>
                          <a:cs typeface="Arial" pitchFamily="34" charset="0"/>
                        </a:rPr>
                        <a:t>News and Announcements</a:t>
                      </a:r>
                      <a:endParaRPr lang="en-CA" sz="200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a:effectLst/>
                          <a:latin typeface="Arial" pitchFamily="34" charset="0"/>
                          <a:ea typeface="Calibri"/>
                          <a:cs typeface="Arial" pitchFamily="34" charset="0"/>
                        </a:rPr>
                        <a:t>47</a:t>
                      </a:r>
                    </a:p>
                  </a:txBody>
                  <a:tcPr marL="68580" marR="68580" marT="0" marB="0"/>
                </a:tc>
                <a:tc>
                  <a:txBody>
                    <a:bodyPr/>
                    <a:lstStyle/>
                    <a:p>
                      <a:pPr algn="ctr">
                        <a:lnSpc>
                          <a:spcPct val="115000"/>
                        </a:lnSpc>
                        <a:spcAft>
                          <a:spcPts val="0"/>
                        </a:spcAft>
                      </a:pPr>
                      <a:r>
                        <a:rPr lang="en-CA" sz="2000">
                          <a:effectLst/>
                          <a:latin typeface="Arial" pitchFamily="34" charset="0"/>
                          <a:ea typeface="Calibri"/>
                          <a:cs typeface="Arial" pitchFamily="34" charset="0"/>
                        </a:rPr>
                        <a:t>16.0</a:t>
                      </a:r>
                    </a:p>
                  </a:txBody>
                  <a:tcPr marL="68580" marR="68580" marT="0" marB="0"/>
                </a:tc>
              </a:tr>
              <a:tr h="370913">
                <a:tc>
                  <a:txBody>
                    <a:bodyPr/>
                    <a:lstStyle/>
                    <a:p>
                      <a:pPr>
                        <a:lnSpc>
                          <a:spcPct val="115000"/>
                        </a:lnSpc>
                        <a:spcAft>
                          <a:spcPts val="0"/>
                        </a:spcAft>
                      </a:pPr>
                      <a:r>
                        <a:rPr lang="en-CA" sz="2000" dirty="0">
                          <a:solidFill>
                            <a:srgbClr val="333333"/>
                          </a:solidFill>
                          <a:effectLst/>
                          <a:latin typeface="Arial" pitchFamily="34" charset="0"/>
                          <a:ea typeface="Calibri"/>
                          <a:cs typeface="Arial" pitchFamily="34" charset="0"/>
                        </a:rPr>
                        <a:t>Theory and </a:t>
                      </a:r>
                      <a:r>
                        <a:rPr lang="en-CA" sz="2000" dirty="0" smtClean="0">
                          <a:solidFill>
                            <a:srgbClr val="333333"/>
                          </a:solidFill>
                          <a:effectLst/>
                          <a:latin typeface="Arial" pitchFamily="34" charset="0"/>
                          <a:ea typeface="Calibri"/>
                          <a:cs typeface="Arial" pitchFamily="34" charset="0"/>
                        </a:rPr>
                        <a:t>Research*</a:t>
                      </a:r>
                      <a:endParaRPr lang="en-CA" sz="2000" dirty="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a:effectLst/>
                          <a:latin typeface="Arial" pitchFamily="34" charset="0"/>
                          <a:ea typeface="Calibri"/>
                          <a:cs typeface="Arial" pitchFamily="34" charset="0"/>
                        </a:rPr>
                        <a:t>45</a:t>
                      </a:r>
                    </a:p>
                  </a:txBody>
                  <a:tcPr marL="68580" marR="68580" marT="0" marB="0"/>
                </a:tc>
                <a:tc>
                  <a:txBody>
                    <a:bodyPr/>
                    <a:lstStyle/>
                    <a:p>
                      <a:pPr algn="ctr">
                        <a:lnSpc>
                          <a:spcPct val="115000"/>
                        </a:lnSpc>
                        <a:spcAft>
                          <a:spcPts val="0"/>
                        </a:spcAft>
                      </a:pPr>
                      <a:r>
                        <a:rPr lang="en-CA" sz="2000" dirty="0" smtClean="0">
                          <a:effectLst/>
                          <a:latin typeface="Arial" pitchFamily="34" charset="0"/>
                          <a:ea typeface="Calibri"/>
                          <a:cs typeface="Arial" pitchFamily="34" charset="0"/>
                        </a:rPr>
                        <a:t>15.3</a:t>
                      </a:r>
                      <a:endParaRPr lang="en-CA" sz="2000" dirty="0">
                        <a:effectLst/>
                        <a:latin typeface="Arial" pitchFamily="34" charset="0"/>
                        <a:ea typeface="Calibri"/>
                        <a:cs typeface="Arial" pitchFamily="34" charset="0"/>
                      </a:endParaRPr>
                    </a:p>
                  </a:txBody>
                  <a:tcPr marL="68580" marR="68580" marT="0" marB="0"/>
                </a:tc>
              </a:tr>
              <a:tr h="370913">
                <a:tc>
                  <a:txBody>
                    <a:bodyPr/>
                    <a:lstStyle/>
                    <a:p>
                      <a:pPr>
                        <a:lnSpc>
                          <a:spcPct val="115000"/>
                        </a:lnSpc>
                        <a:spcAft>
                          <a:spcPts val="0"/>
                        </a:spcAft>
                      </a:pPr>
                      <a:r>
                        <a:rPr lang="en-CA" sz="2000" dirty="0">
                          <a:solidFill>
                            <a:srgbClr val="333333"/>
                          </a:solidFill>
                          <a:effectLst/>
                          <a:latin typeface="Arial" pitchFamily="34" charset="0"/>
                          <a:ea typeface="Calibri"/>
                          <a:cs typeface="Arial" pitchFamily="34" charset="0"/>
                        </a:rPr>
                        <a:t>Innovations in </a:t>
                      </a:r>
                      <a:r>
                        <a:rPr lang="en-CA" sz="2000" dirty="0" smtClean="0">
                          <a:solidFill>
                            <a:srgbClr val="333333"/>
                          </a:solidFill>
                          <a:effectLst/>
                          <a:latin typeface="Arial" pitchFamily="34" charset="0"/>
                          <a:ea typeface="Calibri"/>
                          <a:cs typeface="Arial" pitchFamily="34" charset="0"/>
                        </a:rPr>
                        <a:t>Practice*</a:t>
                      </a:r>
                      <a:endParaRPr lang="en-CA" sz="2000" dirty="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a:effectLst/>
                          <a:latin typeface="Arial" pitchFamily="34" charset="0"/>
                          <a:ea typeface="Calibri"/>
                          <a:cs typeface="Arial" pitchFamily="34" charset="0"/>
                        </a:rPr>
                        <a:t>31</a:t>
                      </a:r>
                    </a:p>
                  </a:txBody>
                  <a:tcPr marL="68580" marR="68580" marT="0" marB="0"/>
                </a:tc>
                <a:tc>
                  <a:txBody>
                    <a:bodyPr/>
                    <a:lstStyle/>
                    <a:p>
                      <a:pPr algn="ctr">
                        <a:lnSpc>
                          <a:spcPct val="115000"/>
                        </a:lnSpc>
                        <a:spcAft>
                          <a:spcPts val="0"/>
                        </a:spcAft>
                      </a:pPr>
                      <a:r>
                        <a:rPr lang="en-CA" sz="2000" dirty="0" smtClean="0">
                          <a:effectLst/>
                          <a:latin typeface="Arial" pitchFamily="34" charset="0"/>
                          <a:ea typeface="Calibri"/>
                          <a:cs typeface="Arial" pitchFamily="34" charset="0"/>
                        </a:rPr>
                        <a:t>10.5</a:t>
                      </a:r>
                      <a:endParaRPr lang="en-CA" sz="2000" dirty="0">
                        <a:effectLst/>
                        <a:latin typeface="Arial" pitchFamily="34" charset="0"/>
                        <a:ea typeface="Calibri"/>
                        <a:cs typeface="Arial" pitchFamily="34" charset="0"/>
                      </a:endParaRPr>
                    </a:p>
                  </a:txBody>
                  <a:tcPr marL="68580" marR="68580" marT="0" marB="0"/>
                </a:tc>
              </a:tr>
              <a:tr h="370913">
                <a:tc>
                  <a:txBody>
                    <a:bodyPr/>
                    <a:lstStyle/>
                    <a:p>
                      <a:pPr>
                        <a:lnSpc>
                          <a:spcPct val="115000"/>
                        </a:lnSpc>
                        <a:spcAft>
                          <a:spcPts val="0"/>
                        </a:spcAft>
                      </a:pPr>
                      <a:r>
                        <a:rPr lang="en-CA" sz="2000">
                          <a:solidFill>
                            <a:srgbClr val="333333"/>
                          </a:solidFill>
                          <a:effectLst/>
                          <a:latin typeface="Arial" pitchFamily="34" charset="0"/>
                          <a:ea typeface="Calibri"/>
                          <a:cs typeface="Arial" pitchFamily="34" charset="0"/>
                        </a:rPr>
                        <a:t>Professional Development</a:t>
                      </a:r>
                      <a:endParaRPr lang="en-CA" sz="200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a:effectLst/>
                          <a:latin typeface="Arial" pitchFamily="34" charset="0"/>
                          <a:ea typeface="Calibri"/>
                          <a:cs typeface="Arial" pitchFamily="34" charset="0"/>
                        </a:rPr>
                        <a:t>26</a:t>
                      </a:r>
                    </a:p>
                  </a:txBody>
                  <a:tcPr marL="68580" marR="68580" marT="0" marB="0"/>
                </a:tc>
                <a:tc>
                  <a:txBody>
                    <a:bodyPr/>
                    <a:lstStyle/>
                    <a:p>
                      <a:pPr algn="ctr">
                        <a:lnSpc>
                          <a:spcPct val="115000"/>
                        </a:lnSpc>
                        <a:spcAft>
                          <a:spcPts val="0"/>
                        </a:spcAft>
                      </a:pPr>
                      <a:r>
                        <a:rPr lang="en-CA" sz="2000" dirty="0" smtClean="0">
                          <a:effectLst/>
                          <a:latin typeface="Arial" pitchFamily="34" charset="0"/>
                          <a:ea typeface="Calibri"/>
                          <a:cs typeface="Arial" pitchFamily="34" charset="0"/>
                        </a:rPr>
                        <a:t>  8.8</a:t>
                      </a:r>
                      <a:endParaRPr lang="en-CA" sz="2000" dirty="0">
                        <a:effectLst/>
                        <a:latin typeface="Arial" pitchFamily="34" charset="0"/>
                        <a:ea typeface="Calibri"/>
                        <a:cs typeface="Arial" pitchFamily="34" charset="0"/>
                      </a:endParaRPr>
                    </a:p>
                  </a:txBody>
                  <a:tcPr marL="68580" marR="68580" marT="0" marB="0"/>
                </a:tc>
              </a:tr>
              <a:tr h="370913">
                <a:tc>
                  <a:txBody>
                    <a:bodyPr/>
                    <a:lstStyle/>
                    <a:p>
                      <a:pPr>
                        <a:lnSpc>
                          <a:spcPct val="115000"/>
                        </a:lnSpc>
                        <a:spcAft>
                          <a:spcPts val="0"/>
                        </a:spcAft>
                      </a:pPr>
                      <a:r>
                        <a:rPr lang="en-CA" sz="2000">
                          <a:solidFill>
                            <a:srgbClr val="333333"/>
                          </a:solidFill>
                          <a:effectLst/>
                          <a:latin typeface="Arial" pitchFamily="34" charset="0"/>
                          <a:ea typeface="Calibri"/>
                          <a:cs typeface="Arial" pitchFamily="34" charset="0"/>
                        </a:rPr>
                        <a:t>Editor's Comments</a:t>
                      </a:r>
                      <a:endParaRPr lang="en-CA" sz="200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smtClean="0">
                          <a:effectLst/>
                          <a:latin typeface="Arial" pitchFamily="34" charset="0"/>
                          <a:ea typeface="Calibri"/>
                          <a:cs typeface="Arial" pitchFamily="34" charset="0"/>
                        </a:rPr>
                        <a:t>15</a:t>
                      </a:r>
                      <a:endParaRPr lang="en-CA" sz="2000" dirty="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smtClean="0">
                          <a:effectLst/>
                          <a:latin typeface="Arial" pitchFamily="34" charset="0"/>
                          <a:ea typeface="Calibri"/>
                          <a:cs typeface="Arial" pitchFamily="34" charset="0"/>
                        </a:rPr>
                        <a:t>  5.1</a:t>
                      </a:r>
                      <a:endParaRPr lang="en-CA" sz="2000" dirty="0">
                        <a:effectLst/>
                        <a:latin typeface="Arial" pitchFamily="34" charset="0"/>
                        <a:ea typeface="Calibri"/>
                        <a:cs typeface="Arial" pitchFamily="34" charset="0"/>
                      </a:endParaRPr>
                    </a:p>
                  </a:txBody>
                  <a:tcPr marL="68580" marR="68580" marT="0" marB="0"/>
                </a:tc>
              </a:tr>
              <a:tr h="370913">
                <a:tc>
                  <a:txBody>
                    <a:bodyPr/>
                    <a:lstStyle/>
                    <a:p>
                      <a:pPr>
                        <a:lnSpc>
                          <a:spcPct val="115000"/>
                        </a:lnSpc>
                        <a:spcAft>
                          <a:spcPts val="0"/>
                        </a:spcAft>
                      </a:pPr>
                      <a:r>
                        <a:rPr lang="en-CA" sz="2000" dirty="0">
                          <a:solidFill>
                            <a:srgbClr val="333333"/>
                          </a:solidFill>
                          <a:effectLst/>
                          <a:latin typeface="Arial" pitchFamily="34" charset="0"/>
                          <a:ea typeface="Calibri"/>
                          <a:cs typeface="Arial" pitchFamily="34" charset="0"/>
                        </a:rPr>
                        <a:t>Conference </a:t>
                      </a:r>
                      <a:r>
                        <a:rPr lang="en-CA" sz="2000" dirty="0" smtClean="0">
                          <a:solidFill>
                            <a:srgbClr val="333333"/>
                          </a:solidFill>
                          <a:effectLst/>
                          <a:latin typeface="Arial" pitchFamily="34" charset="0"/>
                          <a:ea typeface="Calibri"/>
                          <a:cs typeface="Arial" pitchFamily="34" charset="0"/>
                        </a:rPr>
                        <a:t>Spotlight*</a:t>
                      </a:r>
                      <a:endParaRPr lang="en-CA" sz="2000" dirty="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a:effectLst/>
                          <a:latin typeface="Arial" pitchFamily="34" charset="0"/>
                          <a:ea typeface="Calibri"/>
                          <a:cs typeface="Arial" pitchFamily="34" charset="0"/>
                        </a:rPr>
                        <a:t>13</a:t>
                      </a:r>
                    </a:p>
                  </a:txBody>
                  <a:tcPr marL="68580" marR="68580" marT="0" marB="0"/>
                </a:tc>
                <a:tc>
                  <a:txBody>
                    <a:bodyPr/>
                    <a:lstStyle/>
                    <a:p>
                      <a:pPr algn="ctr">
                        <a:lnSpc>
                          <a:spcPct val="115000"/>
                        </a:lnSpc>
                        <a:spcAft>
                          <a:spcPts val="0"/>
                        </a:spcAft>
                      </a:pPr>
                      <a:r>
                        <a:rPr lang="en-CA" sz="2000" dirty="0" smtClean="0">
                          <a:effectLst/>
                          <a:latin typeface="Arial" pitchFamily="34" charset="0"/>
                          <a:ea typeface="Calibri"/>
                          <a:cs typeface="Arial" pitchFamily="34" charset="0"/>
                        </a:rPr>
                        <a:t>  4.4</a:t>
                      </a:r>
                      <a:endParaRPr lang="en-CA" sz="2000" dirty="0">
                        <a:effectLst/>
                        <a:latin typeface="Arial" pitchFamily="34" charset="0"/>
                        <a:ea typeface="Calibri"/>
                        <a:cs typeface="Arial" pitchFamily="34" charset="0"/>
                      </a:endParaRPr>
                    </a:p>
                  </a:txBody>
                  <a:tcPr marL="68580" marR="68580" marT="0" marB="0"/>
                </a:tc>
              </a:tr>
              <a:tr h="370913">
                <a:tc>
                  <a:txBody>
                    <a:bodyPr/>
                    <a:lstStyle/>
                    <a:p>
                      <a:pPr>
                        <a:lnSpc>
                          <a:spcPct val="115000"/>
                        </a:lnSpc>
                        <a:spcAft>
                          <a:spcPts val="0"/>
                        </a:spcAft>
                      </a:pPr>
                      <a:r>
                        <a:rPr lang="en-CA" sz="2000">
                          <a:solidFill>
                            <a:srgbClr val="333333"/>
                          </a:solidFill>
                          <a:effectLst/>
                          <a:latin typeface="Arial" pitchFamily="34" charset="0"/>
                          <a:ea typeface="Calibri"/>
                          <a:cs typeface="Arial" pitchFamily="34" charset="0"/>
                        </a:rPr>
                        <a:t>Viewpoints</a:t>
                      </a:r>
                      <a:endParaRPr lang="en-CA" sz="200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2000" dirty="0">
                          <a:effectLst/>
                          <a:latin typeface="Arial" pitchFamily="34" charset="0"/>
                          <a:ea typeface="Calibri"/>
                          <a:cs typeface="Arial" pitchFamily="34" charset="0"/>
                        </a:rPr>
                        <a:t>12</a:t>
                      </a:r>
                    </a:p>
                  </a:txBody>
                  <a:tcPr marL="68580" marR="68580" marT="0" marB="0"/>
                </a:tc>
                <a:tc>
                  <a:txBody>
                    <a:bodyPr/>
                    <a:lstStyle/>
                    <a:p>
                      <a:pPr algn="ctr">
                        <a:lnSpc>
                          <a:spcPct val="115000"/>
                        </a:lnSpc>
                        <a:spcAft>
                          <a:spcPts val="0"/>
                        </a:spcAft>
                      </a:pPr>
                      <a:r>
                        <a:rPr lang="en-CA" sz="2000" dirty="0" smtClean="0">
                          <a:effectLst/>
                          <a:latin typeface="Arial" pitchFamily="34" charset="0"/>
                          <a:ea typeface="Calibri"/>
                          <a:cs typeface="Arial" pitchFamily="34" charset="0"/>
                        </a:rPr>
                        <a:t>  4.1</a:t>
                      </a:r>
                      <a:endParaRPr lang="en-CA" sz="2000" dirty="0">
                        <a:effectLst/>
                        <a:latin typeface="Arial" pitchFamily="34" charset="0"/>
                        <a:ea typeface="Calibri"/>
                        <a:cs typeface="Arial" pitchFamily="34" charset="0"/>
                      </a:endParaRPr>
                    </a:p>
                  </a:txBody>
                  <a:tcPr marL="68580" marR="68580" marT="0" marB="0"/>
                </a:tc>
              </a:tr>
              <a:tr h="370913">
                <a:tc>
                  <a:txBody>
                    <a:bodyPr/>
                    <a:lstStyle/>
                    <a:p>
                      <a:pPr algn="r">
                        <a:lnSpc>
                          <a:spcPct val="115000"/>
                        </a:lnSpc>
                        <a:spcAft>
                          <a:spcPts val="0"/>
                        </a:spcAft>
                      </a:pPr>
                      <a:r>
                        <a:rPr lang="en-CA" sz="2000" dirty="0">
                          <a:effectLst/>
                          <a:latin typeface="Arial" pitchFamily="34" charset="0"/>
                          <a:ea typeface="Calibri"/>
                          <a:cs typeface="Arial" pitchFamily="34" charset="0"/>
                        </a:rPr>
                        <a:t>TOTAL</a:t>
                      </a:r>
                    </a:p>
                  </a:txBody>
                  <a:tcPr marL="68580" marR="68580" marT="0" marB="0"/>
                </a:tc>
                <a:tc>
                  <a:txBody>
                    <a:bodyPr/>
                    <a:lstStyle/>
                    <a:p>
                      <a:pPr algn="ctr">
                        <a:lnSpc>
                          <a:spcPct val="115000"/>
                        </a:lnSpc>
                        <a:spcAft>
                          <a:spcPts val="0"/>
                        </a:spcAft>
                      </a:pPr>
                      <a:r>
                        <a:rPr lang="en-CA" sz="2000" dirty="0" smtClean="0">
                          <a:effectLst/>
                          <a:latin typeface="Arial" pitchFamily="34" charset="0"/>
                          <a:ea typeface="Calibri"/>
                          <a:cs typeface="Arial" pitchFamily="34" charset="0"/>
                        </a:rPr>
                        <a:t>294</a:t>
                      </a:r>
                      <a:endParaRPr lang="en-CA" sz="2000" dirty="0">
                        <a:effectLst/>
                        <a:latin typeface="Arial" pitchFamily="34" charset="0"/>
                        <a:ea typeface="Calibri"/>
                        <a:cs typeface="Arial" pitchFamily="34" charset="0"/>
                      </a:endParaRPr>
                    </a:p>
                  </a:txBody>
                  <a:tcPr marL="68580" marR="68580" marT="0" marB="0"/>
                </a:tc>
                <a:tc>
                  <a:txBody>
                    <a:bodyPr/>
                    <a:lstStyle/>
                    <a:p>
                      <a:pPr algn="l">
                        <a:lnSpc>
                          <a:spcPct val="115000"/>
                        </a:lnSpc>
                        <a:spcAft>
                          <a:spcPts val="0"/>
                        </a:spcAft>
                      </a:pPr>
                      <a:r>
                        <a:rPr lang="en-CA" sz="2000" dirty="0" smtClean="0">
                          <a:effectLst/>
                          <a:latin typeface="Arial" pitchFamily="34" charset="0"/>
                          <a:ea typeface="Calibri"/>
                          <a:cs typeface="Arial" pitchFamily="34" charset="0"/>
                        </a:rPr>
                        <a:t>         100.0</a:t>
                      </a:r>
                      <a:endParaRPr lang="en-CA" sz="2000" dirty="0">
                        <a:effectLst/>
                        <a:latin typeface="Arial" pitchFamily="34" charset="0"/>
                        <a:ea typeface="Calibri"/>
                        <a:cs typeface="Arial" pitchFamily="34" charset="0"/>
                      </a:endParaRPr>
                    </a:p>
                  </a:txBody>
                  <a:tcPr marL="68580" marR="68580" marT="0" marB="0"/>
                </a:tc>
              </a:tr>
            </a:tbl>
          </a:graphicData>
        </a:graphic>
      </p:graphicFrame>
      <p:sp>
        <p:nvSpPr>
          <p:cNvPr id="3" name="TextBox 2"/>
          <p:cNvSpPr txBox="1"/>
          <p:nvPr/>
        </p:nvSpPr>
        <p:spPr>
          <a:xfrm>
            <a:off x="395536" y="6381328"/>
            <a:ext cx="2160240" cy="338554"/>
          </a:xfrm>
          <a:prstGeom prst="rect">
            <a:avLst/>
          </a:prstGeom>
          <a:noFill/>
        </p:spPr>
        <p:txBody>
          <a:bodyPr wrap="square" rtlCol="0">
            <a:spAutoFit/>
          </a:bodyPr>
          <a:lstStyle/>
          <a:p>
            <a:r>
              <a:rPr lang="en-CA" sz="1600" dirty="0" smtClean="0"/>
              <a:t>* Peer-reviewed</a:t>
            </a:r>
            <a:endParaRPr lang="en-CA" sz="1600" dirty="0"/>
          </a:p>
        </p:txBody>
      </p:sp>
    </p:spTree>
    <p:extLst>
      <p:ext uri="{BB962C8B-B14F-4D97-AF65-F5344CB8AC3E}">
        <p14:creationId xmlns="" xmlns:p14="http://schemas.microsoft.com/office/powerpoint/2010/main" val="15482159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Articles by Issue</a:t>
            </a:r>
            <a:endParaRPr lang="en-CA" dirty="0"/>
          </a:p>
        </p:txBody>
      </p:sp>
      <p:sp>
        <p:nvSpPr>
          <p:cNvPr id="4" name="Text Placeholder 3"/>
          <p:cNvSpPr>
            <a:spLocks noGrp="1"/>
          </p:cNvSpPr>
          <p:nvPr>
            <p:ph type="body" sz="quarter" idx="12"/>
          </p:nvPr>
        </p:nvSpPr>
        <p:spPr/>
        <p:txBody>
          <a:bodyPr/>
          <a:lstStyle/>
          <a:p>
            <a:endParaRPr lang="en-CA" dirty="0"/>
          </a:p>
        </p:txBody>
      </p:sp>
      <p:graphicFrame>
        <p:nvGraphicFramePr>
          <p:cNvPr id="6" name="Chart 5"/>
          <p:cNvGraphicFramePr>
            <a:graphicFrameLocks/>
          </p:cNvGraphicFramePr>
          <p:nvPr>
            <p:extLst>
              <p:ext uri="{D42A27DB-BD31-4B8C-83A1-F6EECF244321}">
                <p14:modId xmlns="" xmlns:p14="http://schemas.microsoft.com/office/powerpoint/2010/main" val="2492507001"/>
              </p:ext>
            </p:extLst>
          </p:nvPr>
        </p:nvGraphicFramePr>
        <p:xfrm>
          <a:off x="539552" y="1988840"/>
          <a:ext cx="8280920" cy="43924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29853095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Authors by Sector </a:t>
            </a:r>
            <a:r>
              <a:rPr lang="en-CA" sz="2800" dirty="0" smtClean="0">
                <a:latin typeface="+mn-lt"/>
              </a:rPr>
              <a:t>2006</a:t>
            </a:r>
            <a:r>
              <a:rPr lang="en-CA" sz="2800" dirty="0" smtClean="0">
                <a:latin typeface="+mn-lt"/>
                <a:cs typeface="Arial"/>
              </a:rPr>
              <a:t>‒2012</a:t>
            </a:r>
            <a:endParaRPr lang="en-CA" sz="2800" dirty="0">
              <a:latin typeface="+mn-lt"/>
            </a:endParaRPr>
          </a:p>
        </p:txBody>
      </p:sp>
      <p:sp>
        <p:nvSpPr>
          <p:cNvPr id="4" name="Text Placeholder 3"/>
          <p:cNvSpPr>
            <a:spLocks noGrp="1"/>
          </p:cNvSpPr>
          <p:nvPr>
            <p:ph type="body" sz="quarter" idx="12"/>
          </p:nvPr>
        </p:nvSpPr>
        <p:spPr/>
        <p:txBody>
          <a:bodyPr/>
          <a:lstStyle/>
          <a:p>
            <a:endParaRPr lang="en-CA" dirty="0"/>
          </a:p>
        </p:txBody>
      </p:sp>
      <p:graphicFrame>
        <p:nvGraphicFramePr>
          <p:cNvPr id="6" name="Chart 5"/>
          <p:cNvGraphicFramePr>
            <a:graphicFrameLocks/>
          </p:cNvGraphicFramePr>
          <p:nvPr>
            <p:extLst>
              <p:ext uri="{D42A27DB-BD31-4B8C-83A1-F6EECF244321}">
                <p14:modId xmlns="" xmlns:p14="http://schemas.microsoft.com/office/powerpoint/2010/main" val="3843554654"/>
              </p:ext>
            </p:extLst>
          </p:nvPr>
        </p:nvGraphicFramePr>
        <p:xfrm>
          <a:off x="251520" y="1988840"/>
          <a:ext cx="8640960" cy="4464496"/>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6588224" y="4509120"/>
            <a:ext cx="936104" cy="338554"/>
          </a:xfrm>
          <a:prstGeom prst="rect">
            <a:avLst/>
          </a:prstGeom>
          <a:noFill/>
        </p:spPr>
        <p:txBody>
          <a:bodyPr wrap="square" rtlCol="0">
            <a:spAutoFit/>
          </a:bodyPr>
          <a:lstStyle/>
          <a:p>
            <a:pPr algn="ctr"/>
            <a:r>
              <a:rPr lang="en-CA" sz="1600" dirty="0" smtClean="0">
                <a:latin typeface="Arial" pitchFamily="34" charset="0"/>
                <a:cs typeface="Arial" pitchFamily="34" charset="0"/>
              </a:rPr>
              <a:t>N=271</a:t>
            </a:r>
            <a:endParaRPr lang="en-CA" sz="1600" dirty="0">
              <a:latin typeface="Arial" pitchFamily="34" charset="0"/>
              <a:cs typeface="Arial" pitchFamily="34" charset="0"/>
            </a:endParaRPr>
          </a:p>
        </p:txBody>
      </p:sp>
    </p:spTree>
    <p:extLst>
      <p:ext uri="{BB962C8B-B14F-4D97-AF65-F5344CB8AC3E}">
        <p14:creationId xmlns="" xmlns:p14="http://schemas.microsoft.com/office/powerpoint/2010/main" val="23238059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Authors by Province/Territory </a:t>
            </a:r>
            <a:r>
              <a:rPr lang="en-CA" sz="2800" dirty="0" smtClean="0">
                <a:latin typeface="+mn-lt"/>
              </a:rPr>
              <a:t>2006</a:t>
            </a:r>
            <a:r>
              <a:rPr lang="en-CA" sz="2800" dirty="0" smtClean="0">
                <a:latin typeface="+mn-lt"/>
                <a:cs typeface="Arial"/>
              </a:rPr>
              <a:t>‒2012</a:t>
            </a:r>
            <a:endParaRPr lang="en-CA" sz="2800" dirty="0">
              <a:latin typeface="+mn-lt"/>
            </a:endParaRPr>
          </a:p>
        </p:txBody>
      </p:sp>
      <p:sp>
        <p:nvSpPr>
          <p:cNvPr id="4" name="Text Placeholder 3"/>
          <p:cNvSpPr>
            <a:spLocks noGrp="1"/>
          </p:cNvSpPr>
          <p:nvPr>
            <p:ph type="body" sz="quarter" idx="12"/>
          </p:nvPr>
        </p:nvSpPr>
        <p:spPr>
          <a:xfrm>
            <a:off x="251520" y="2204864"/>
            <a:ext cx="8640960" cy="4464496"/>
          </a:xfrm>
        </p:spPr>
        <p:txBody>
          <a:bodyPr/>
          <a:lstStyle/>
          <a:p>
            <a:endParaRPr lang="en-CA" dirty="0"/>
          </a:p>
        </p:txBody>
      </p:sp>
      <p:graphicFrame>
        <p:nvGraphicFramePr>
          <p:cNvPr id="5" name="Chart 4"/>
          <p:cNvGraphicFramePr/>
          <p:nvPr>
            <p:extLst>
              <p:ext uri="{D42A27DB-BD31-4B8C-83A1-F6EECF244321}">
                <p14:modId xmlns="" xmlns:p14="http://schemas.microsoft.com/office/powerpoint/2010/main" val="707987312"/>
              </p:ext>
            </p:extLst>
          </p:nvPr>
        </p:nvGraphicFramePr>
        <p:xfrm>
          <a:off x="251520" y="2060848"/>
          <a:ext cx="8640960" cy="4608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16472443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Submissions</a:t>
            </a:r>
            <a:endParaRPr lang="en-CA" dirty="0"/>
          </a:p>
        </p:txBody>
      </p:sp>
      <p:sp>
        <p:nvSpPr>
          <p:cNvPr id="4" name="Text Placeholder 3"/>
          <p:cNvSpPr>
            <a:spLocks noGrp="1"/>
          </p:cNvSpPr>
          <p:nvPr>
            <p:ph type="body" sz="quarter" idx="12"/>
          </p:nvPr>
        </p:nvSpPr>
        <p:spPr>
          <a:xfrm>
            <a:off x="251520" y="2204864"/>
            <a:ext cx="8640960" cy="4464496"/>
          </a:xfrm>
        </p:spPr>
        <p:txBody>
          <a:bodyPr/>
          <a:lstStyle/>
          <a:p>
            <a:r>
              <a:rPr lang="en-CA" dirty="0" smtClean="0"/>
              <a:t>Online submission</a:t>
            </a:r>
          </a:p>
          <a:p>
            <a:r>
              <a:rPr lang="en-CA" dirty="0" smtClean="0">
                <a:hlinkClick r:id="rId2"/>
              </a:rPr>
              <a:t>Section policies</a:t>
            </a:r>
            <a:endParaRPr lang="en-CA" dirty="0" smtClean="0"/>
          </a:p>
          <a:p>
            <a:r>
              <a:rPr lang="en-CA" dirty="0" smtClean="0">
                <a:hlinkClick r:id="rId3"/>
              </a:rPr>
              <a:t>Author guidelines</a:t>
            </a:r>
            <a:endParaRPr lang="en-CA" dirty="0" smtClean="0"/>
          </a:p>
          <a:p>
            <a:pPr lvl="1"/>
            <a:r>
              <a:rPr lang="en-CA" dirty="0" smtClean="0"/>
              <a:t>Original work</a:t>
            </a:r>
          </a:p>
          <a:p>
            <a:pPr lvl="1"/>
            <a:r>
              <a:rPr lang="en-CA" dirty="0" smtClean="0"/>
              <a:t>MS Word</a:t>
            </a:r>
          </a:p>
          <a:p>
            <a:pPr lvl="1"/>
            <a:r>
              <a:rPr lang="en-CA" dirty="0" smtClean="0"/>
              <a:t>MLA style</a:t>
            </a:r>
          </a:p>
          <a:p>
            <a:pPr lvl="1"/>
            <a:r>
              <a:rPr lang="en-CA" dirty="0" smtClean="0"/>
              <a:t>Copyright agreement</a:t>
            </a:r>
          </a:p>
          <a:p>
            <a:pPr marL="0" indent="0">
              <a:buNone/>
            </a:pPr>
            <a:endParaRPr lang="en-CA" dirty="0" smtClean="0"/>
          </a:p>
          <a:p>
            <a:endParaRPr lang="en-CA" dirty="0"/>
          </a:p>
        </p:txBody>
      </p:sp>
    </p:spTree>
    <p:extLst>
      <p:ext uri="{BB962C8B-B14F-4D97-AF65-F5344CB8AC3E}">
        <p14:creationId xmlns="" xmlns:p14="http://schemas.microsoft.com/office/powerpoint/2010/main" val="1313765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Editorial Process – phase 1</a:t>
            </a:r>
            <a:endParaRPr lang="en-CA" dirty="0"/>
          </a:p>
        </p:txBody>
      </p:sp>
      <p:sp>
        <p:nvSpPr>
          <p:cNvPr id="4" name="Text Placeholder 3"/>
          <p:cNvSpPr>
            <a:spLocks noGrp="1"/>
          </p:cNvSpPr>
          <p:nvPr>
            <p:ph type="body" sz="quarter" idx="12"/>
          </p:nvPr>
        </p:nvSpPr>
        <p:spPr>
          <a:xfrm>
            <a:off x="251520" y="2204864"/>
            <a:ext cx="8640960" cy="4464496"/>
          </a:xfrm>
        </p:spPr>
        <p:txBody>
          <a:bodyPr>
            <a:normAutofit lnSpcReduction="10000"/>
          </a:bodyPr>
          <a:lstStyle/>
          <a:p>
            <a:r>
              <a:rPr lang="en-CA" dirty="0" smtClean="0"/>
              <a:t>Manuscript uploaded</a:t>
            </a:r>
          </a:p>
          <a:p>
            <a:r>
              <a:rPr lang="en-CA" dirty="0" smtClean="0"/>
              <a:t>Editor review, select peer-reviewers,                        	request reviews				1 week</a:t>
            </a:r>
          </a:p>
          <a:p>
            <a:r>
              <a:rPr lang="en-CA" dirty="0" smtClean="0"/>
              <a:t>Peer review					4 weeks</a:t>
            </a:r>
          </a:p>
          <a:p>
            <a:r>
              <a:rPr lang="en-CA" dirty="0"/>
              <a:t>E</a:t>
            </a:r>
            <a:r>
              <a:rPr lang="en-CA" dirty="0" smtClean="0"/>
              <a:t>valuate reviews and make                                           	editorial decision				1 week</a:t>
            </a:r>
          </a:p>
          <a:p>
            <a:pPr marL="457200" lvl="1" indent="0">
              <a:spcBef>
                <a:spcPts val="0"/>
              </a:spcBef>
              <a:buNone/>
            </a:pPr>
            <a:r>
              <a:rPr lang="en-CA" dirty="0" smtClean="0"/>
              <a:t>(</a:t>
            </a:r>
            <a:r>
              <a:rPr lang="en-CA" sz="1800" dirty="0" smtClean="0"/>
              <a:t>Accept, Revisions required, Resubmit for review, Reject)</a:t>
            </a:r>
          </a:p>
          <a:p>
            <a:pPr>
              <a:spcBef>
                <a:spcPts val="0"/>
              </a:spcBef>
            </a:pPr>
            <a:r>
              <a:rPr lang="en-CA" dirty="0" smtClean="0"/>
              <a:t>Author’s revisions				4 weeks</a:t>
            </a:r>
          </a:p>
          <a:p>
            <a:pPr>
              <a:spcBef>
                <a:spcPts val="0"/>
              </a:spcBef>
            </a:pPr>
            <a:r>
              <a:rPr lang="en-CA" dirty="0" smtClean="0"/>
              <a:t>Editor review				          	1 week  </a:t>
            </a:r>
          </a:p>
          <a:p>
            <a:pPr marL="0" indent="0">
              <a:lnSpc>
                <a:spcPct val="10000"/>
              </a:lnSpc>
              <a:spcBef>
                <a:spcPts val="0"/>
              </a:spcBef>
              <a:buNone/>
            </a:pPr>
            <a:r>
              <a:rPr lang="en-CA" dirty="0" smtClean="0"/>
              <a:t>						</a:t>
            </a:r>
            <a:r>
              <a:rPr lang="en-CA" dirty="0"/>
              <a:t> </a:t>
            </a:r>
            <a:r>
              <a:rPr lang="en-CA" dirty="0" smtClean="0"/>
              <a:t>        ________</a:t>
            </a:r>
          </a:p>
          <a:p>
            <a:pPr marL="0" indent="0">
              <a:lnSpc>
                <a:spcPct val="110000"/>
              </a:lnSpc>
              <a:spcBef>
                <a:spcPts val="0"/>
              </a:spcBef>
              <a:buNone/>
            </a:pPr>
            <a:r>
              <a:rPr lang="en-CA" dirty="0" smtClean="0"/>
              <a:t>	Total					          11 weeks</a:t>
            </a:r>
          </a:p>
          <a:p>
            <a:pPr lvl="1"/>
            <a:endParaRPr lang="en-CA" dirty="0" smtClean="0"/>
          </a:p>
          <a:p>
            <a:pPr marL="0" indent="0">
              <a:buNone/>
            </a:pPr>
            <a:endParaRPr lang="en-CA" dirty="0" smtClean="0"/>
          </a:p>
          <a:p>
            <a:endParaRPr lang="en-CA" dirty="0"/>
          </a:p>
        </p:txBody>
      </p:sp>
    </p:spTree>
    <p:extLst>
      <p:ext uri="{BB962C8B-B14F-4D97-AF65-F5344CB8AC3E}">
        <p14:creationId xmlns="" xmlns:p14="http://schemas.microsoft.com/office/powerpoint/2010/main" val="26304909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Editorial Process – phase 2</a:t>
            </a:r>
            <a:endParaRPr lang="en-CA" dirty="0"/>
          </a:p>
        </p:txBody>
      </p:sp>
      <p:sp>
        <p:nvSpPr>
          <p:cNvPr id="4" name="Text Placeholder 3"/>
          <p:cNvSpPr>
            <a:spLocks noGrp="1"/>
          </p:cNvSpPr>
          <p:nvPr>
            <p:ph type="body" sz="quarter" idx="12"/>
          </p:nvPr>
        </p:nvSpPr>
        <p:spPr>
          <a:xfrm>
            <a:off x="251520" y="2204864"/>
            <a:ext cx="8640960" cy="4464496"/>
          </a:xfrm>
        </p:spPr>
        <p:txBody>
          <a:bodyPr>
            <a:normAutofit fontScale="92500" lnSpcReduction="10000"/>
          </a:bodyPr>
          <a:lstStyle/>
          <a:p>
            <a:r>
              <a:rPr lang="en-CA" dirty="0" smtClean="0"/>
              <a:t>First stage copyedit		</a:t>
            </a:r>
            <a:r>
              <a:rPr lang="en-CA" dirty="0"/>
              <a:t>1</a:t>
            </a:r>
            <a:r>
              <a:rPr lang="en-CA" dirty="0" smtClean="0"/>
              <a:t> week</a:t>
            </a:r>
          </a:p>
          <a:p>
            <a:r>
              <a:rPr lang="en-CA" dirty="0" smtClean="0"/>
              <a:t>Author copyedit			1 week</a:t>
            </a:r>
          </a:p>
          <a:p>
            <a:r>
              <a:rPr lang="en-CA" dirty="0" smtClean="0"/>
              <a:t>Final copyedit			</a:t>
            </a:r>
            <a:r>
              <a:rPr lang="en-CA" dirty="0"/>
              <a:t>1</a:t>
            </a:r>
            <a:r>
              <a:rPr lang="en-CA" dirty="0" smtClean="0"/>
              <a:t> week</a:t>
            </a:r>
          </a:p>
          <a:p>
            <a:r>
              <a:rPr lang="en-CA" dirty="0" smtClean="0"/>
              <a:t>Initial Proofread			.5 week</a:t>
            </a:r>
          </a:p>
          <a:p>
            <a:r>
              <a:rPr lang="en-CA" dirty="0" smtClean="0"/>
              <a:t>Prepare galley proofs		.5 week</a:t>
            </a:r>
          </a:p>
          <a:p>
            <a:r>
              <a:rPr lang="en-CA" dirty="0" smtClean="0"/>
              <a:t>Author proofread			1 week</a:t>
            </a:r>
          </a:p>
          <a:p>
            <a:r>
              <a:rPr lang="en-CA" dirty="0" smtClean="0"/>
              <a:t>Corrections			.5 week</a:t>
            </a:r>
          </a:p>
          <a:p>
            <a:r>
              <a:rPr lang="en-CA" dirty="0" smtClean="0"/>
              <a:t>Final proofread			.5 week</a:t>
            </a:r>
          </a:p>
          <a:p>
            <a:r>
              <a:rPr lang="en-CA" dirty="0" smtClean="0"/>
              <a:t>Publish!			            _______</a:t>
            </a:r>
          </a:p>
          <a:p>
            <a:pPr marL="0" indent="0">
              <a:buNone/>
            </a:pPr>
            <a:r>
              <a:rPr lang="en-CA" dirty="0"/>
              <a:t>	</a:t>
            </a:r>
            <a:r>
              <a:rPr lang="en-CA" dirty="0" smtClean="0"/>
              <a:t>Total			            </a:t>
            </a:r>
            <a:r>
              <a:rPr lang="en-CA" dirty="0"/>
              <a:t>6</a:t>
            </a:r>
            <a:r>
              <a:rPr lang="en-CA" dirty="0" smtClean="0"/>
              <a:t> weeks</a:t>
            </a:r>
          </a:p>
          <a:p>
            <a:endParaRPr lang="en-CA" dirty="0" smtClean="0"/>
          </a:p>
          <a:p>
            <a:endParaRPr lang="en-CA" dirty="0" smtClean="0"/>
          </a:p>
          <a:p>
            <a:pPr lvl="1"/>
            <a:endParaRPr lang="en-CA" dirty="0" smtClean="0"/>
          </a:p>
          <a:p>
            <a:pPr marL="0" indent="0">
              <a:buNone/>
            </a:pPr>
            <a:endParaRPr lang="en-CA" dirty="0" smtClean="0"/>
          </a:p>
          <a:p>
            <a:endParaRPr lang="en-CA" dirty="0"/>
          </a:p>
        </p:txBody>
      </p:sp>
    </p:spTree>
    <p:extLst>
      <p:ext uri="{BB962C8B-B14F-4D97-AF65-F5344CB8AC3E}">
        <p14:creationId xmlns="" xmlns:p14="http://schemas.microsoft.com/office/powerpoint/2010/main" val="23320995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Research and Scholarship for Librarians</a:t>
            </a:r>
            <a:endParaRPr lang="en-CA" dirty="0"/>
          </a:p>
        </p:txBody>
      </p:sp>
      <p:sp>
        <p:nvSpPr>
          <p:cNvPr id="4" name="Text Placeholder 3"/>
          <p:cNvSpPr>
            <a:spLocks noGrp="1"/>
          </p:cNvSpPr>
          <p:nvPr>
            <p:ph type="body" sz="quarter" idx="12"/>
          </p:nvPr>
        </p:nvSpPr>
        <p:spPr/>
        <p:txBody>
          <a:bodyPr>
            <a:normAutofit/>
          </a:bodyPr>
          <a:lstStyle/>
          <a:p>
            <a:r>
              <a:rPr lang="en-CA" sz="2400" dirty="0"/>
              <a:t>Scholarship of discovery, so-called "pure and applied research," pursues new </a:t>
            </a:r>
            <a:r>
              <a:rPr lang="en-CA" sz="2400" dirty="0" smtClean="0"/>
              <a:t>knowledge </a:t>
            </a:r>
          </a:p>
          <a:p>
            <a:r>
              <a:rPr lang="en-CA" sz="2400" dirty="0" smtClean="0"/>
              <a:t>Scholarship </a:t>
            </a:r>
            <a:r>
              <a:rPr lang="en-CA" sz="2400" dirty="0"/>
              <a:t>of integration synthesizes and interprets knowledge to provide </a:t>
            </a:r>
            <a:r>
              <a:rPr lang="en-CA" sz="2400" dirty="0" smtClean="0"/>
              <a:t>perspective </a:t>
            </a:r>
          </a:p>
          <a:p>
            <a:r>
              <a:rPr lang="en-CA" sz="2400" dirty="0" smtClean="0"/>
              <a:t>Scholarship </a:t>
            </a:r>
            <a:r>
              <a:rPr lang="en-CA" sz="2400" dirty="0"/>
              <a:t>of application solves problems for a larger community using knowledge from one's particular field of </a:t>
            </a:r>
            <a:r>
              <a:rPr lang="en-CA" sz="2400" dirty="0" smtClean="0"/>
              <a:t>expertise </a:t>
            </a:r>
          </a:p>
          <a:p>
            <a:r>
              <a:rPr lang="en-CA" sz="2400" dirty="0" smtClean="0"/>
              <a:t>Scholarship </a:t>
            </a:r>
            <a:r>
              <a:rPr lang="en-CA" sz="2400" dirty="0"/>
              <a:t>of teaching and learning contributes to knowledge about how people </a:t>
            </a:r>
            <a:r>
              <a:rPr lang="en-CA" sz="2400" dirty="0" smtClean="0"/>
              <a:t>learn </a:t>
            </a:r>
          </a:p>
          <a:p>
            <a:pPr marL="0" indent="0">
              <a:buNone/>
            </a:pPr>
            <a:r>
              <a:rPr lang="en-CA" sz="1900" dirty="0" smtClean="0"/>
              <a:t>Lowry, Charles B. “Research </a:t>
            </a:r>
            <a:r>
              <a:rPr lang="en-CA" sz="1900" dirty="0"/>
              <a:t>and Scholarship Defined for portal: Libraries and the </a:t>
            </a:r>
            <a:r>
              <a:rPr lang="en-CA" sz="1900" dirty="0" smtClean="0"/>
              <a:t>Academy.” </a:t>
            </a:r>
            <a:r>
              <a:rPr lang="en-CA" sz="1900" i="1" dirty="0" smtClean="0"/>
              <a:t>portal</a:t>
            </a:r>
            <a:r>
              <a:rPr lang="en-CA" sz="1900" i="1" dirty="0"/>
              <a:t>: Libraries and the Academy </a:t>
            </a:r>
            <a:r>
              <a:rPr lang="en-CA" sz="1900" dirty="0"/>
              <a:t>4.4 (2004</a:t>
            </a:r>
            <a:r>
              <a:rPr lang="en-CA" sz="1900" dirty="0" smtClean="0"/>
              <a:t>): 449-453.</a:t>
            </a:r>
          </a:p>
          <a:p>
            <a:endParaRPr lang="en-CA" dirty="0"/>
          </a:p>
        </p:txBody>
      </p:sp>
    </p:spTree>
    <p:extLst>
      <p:ext uri="{BB962C8B-B14F-4D97-AF65-F5344CB8AC3E}">
        <p14:creationId xmlns="" xmlns:p14="http://schemas.microsoft.com/office/powerpoint/2010/main" val="40709791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Types of Research for Librarians</a:t>
            </a:r>
            <a:endParaRPr lang="en-CA" dirty="0"/>
          </a:p>
        </p:txBody>
      </p:sp>
      <p:sp>
        <p:nvSpPr>
          <p:cNvPr id="4" name="Text Placeholder 3"/>
          <p:cNvSpPr>
            <a:spLocks noGrp="1"/>
          </p:cNvSpPr>
          <p:nvPr>
            <p:ph type="body" sz="quarter" idx="12"/>
          </p:nvPr>
        </p:nvSpPr>
        <p:spPr/>
        <p:txBody>
          <a:bodyPr>
            <a:normAutofit fontScale="85000" lnSpcReduction="20000"/>
          </a:bodyPr>
          <a:lstStyle/>
          <a:p>
            <a:pPr lvl="0"/>
            <a:r>
              <a:rPr lang="en-CA" dirty="0" smtClean="0"/>
              <a:t>Conducting </a:t>
            </a:r>
            <a:r>
              <a:rPr lang="en-CA" dirty="0"/>
              <a:t>bibliometric and citation studies</a:t>
            </a:r>
          </a:p>
          <a:p>
            <a:pPr lvl="0"/>
            <a:r>
              <a:rPr lang="en-CA" dirty="0"/>
              <a:t>I</a:t>
            </a:r>
            <a:r>
              <a:rPr lang="en-CA" dirty="0" smtClean="0"/>
              <a:t>nvestigating </a:t>
            </a:r>
            <a:r>
              <a:rPr lang="en-CA" dirty="0"/>
              <a:t>how faculty and students seek and use information</a:t>
            </a:r>
          </a:p>
          <a:p>
            <a:pPr lvl="0"/>
            <a:r>
              <a:rPr lang="en-CA" dirty="0"/>
              <a:t>C</a:t>
            </a:r>
            <a:r>
              <a:rPr lang="en-CA" dirty="0" smtClean="0"/>
              <a:t>reating </a:t>
            </a:r>
            <a:r>
              <a:rPr lang="en-CA" dirty="0"/>
              <a:t>new ways to organize information</a:t>
            </a:r>
          </a:p>
          <a:p>
            <a:pPr lvl="0"/>
            <a:r>
              <a:rPr lang="en-CA" dirty="0"/>
              <a:t>D</a:t>
            </a:r>
            <a:r>
              <a:rPr lang="en-CA" dirty="0" smtClean="0"/>
              <a:t>eveloping </a:t>
            </a:r>
            <a:r>
              <a:rPr lang="en-CA" dirty="0"/>
              <a:t>new methods and strategies for information retrieval</a:t>
            </a:r>
          </a:p>
          <a:p>
            <a:pPr lvl="0"/>
            <a:r>
              <a:rPr lang="en-CA" dirty="0"/>
              <a:t>E</a:t>
            </a:r>
            <a:r>
              <a:rPr lang="en-CA" dirty="0" smtClean="0"/>
              <a:t>stablishing </a:t>
            </a:r>
            <a:r>
              <a:rPr lang="en-CA" dirty="0"/>
              <a:t>new mechanisms to evaluate library services and </a:t>
            </a:r>
            <a:r>
              <a:rPr lang="en-CA" dirty="0" smtClean="0"/>
              <a:t>      processes</a:t>
            </a:r>
            <a:endParaRPr lang="en-CA" dirty="0"/>
          </a:p>
          <a:p>
            <a:pPr lvl="0"/>
            <a:r>
              <a:rPr lang="en-CA" dirty="0"/>
              <a:t>R</a:t>
            </a:r>
            <a:r>
              <a:rPr lang="en-CA" dirty="0" smtClean="0"/>
              <a:t>esearching </a:t>
            </a:r>
            <a:r>
              <a:rPr lang="en-CA" dirty="0"/>
              <a:t>the impact of the library on knowledge creation</a:t>
            </a:r>
          </a:p>
          <a:p>
            <a:pPr lvl="0"/>
            <a:r>
              <a:rPr lang="en-CA" dirty="0"/>
              <a:t>E</a:t>
            </a:r>
            <a:r>
              <a:rPr lang="en-CA" dirty="0" smtClean="0"/>
              <a:t>xamining </a:t>
            </a:r>
            <a:r>
              <a:rPr lang="en-CA" dirty="0"/>
              <a:t>effective approaches to </a:t>
            </a:r>
            <a:r>
              <a:rPr lang="en-CA" dirty="0" smtClean="0"/>
              <a:t>providing </a:t>
            </a:r>
            <a:r>
              <a:rPr lang="en-CA" dirty="0"/>
              <a:t>reference and delivering instructional activities</a:t>
            </a:r>
          </a:p>
          <a:p>
            <a:pPr lvl="0"/>
            <a:r>
              <a:rPr lang="en-CA" dirty="0" smtClean="0"/>
              <a:t>Compiling bibliographies</a:t>
            </a:r>
          </a:p>
          <a:p>
            <a:pPr marL="0" lvl="0" indent="0">
              <a:buNone/>
            </a:pPr>
            <a:r>
              <a:rPr lang="en-CA" dirty="0" smtClean="0"/>
              <a:t>…Also discipline/subject specific research</a:t>
            </a:r>
          </a:p>
          <a:p>
            <a:pPr marL="0" lvl="0" indent="0">
              <a:buNone/>
            </a:pPr>
            <a:r>
              <a:rPr lang="en-CA" sz="2400" dirty="0" smtClean="0"/>
              <a:t>http://hlwiki.slais.ubc.ca/index.php/Scholarship_for_academic_librarians</a:t>
            </a:r>
            <a:endParaRPr lang="en-CA" sz="2400" dirty="0"/>
          </a:p>
        </p:txBody>
      </p:sp>
    </p:spTree>
    <p:extLst>
      <p:ext uri="{BB962C8B-B14F-4D97-AF65-F5344CB8AC3E}">
        <p14:creationId xmlns="" xmlns:p14="http://schemas.microsoft.com/office/powerpoint/2010/main" val="29899429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CA" dirty="0" smtClean="0"/>
              <a:t>Outline</a:t>
            </a:r>
            <a:endParaRPr lang="en-CA" dirty="0"/>
          </a:p>
        </p:txBody>
      </p:sp>
      <p:sp>
        <p:nvSpPr>
          <p:cNvPr id="4" name="Text Placeholder 3"/>
          <p:cNvSpPr>
            <a:spLocks noGrp="1"/>
          </p:cNvSpPr>
          <p:nvPr>
            <p:ph type="body" sz="quarter" idx="12"/>
          </p:nvPr>
        </p:nvSpPr>
        <p:spPr/>
        <p:txBody>
          <a:bodyPr>
            <a:normAutofit fontScale="92500" lnSpcReduction="20000"/>
          </a:bodyPr>
          <a:lstStyle/>
          <a:p>
            <a:r>
              <a:rPr lang="en-CA" dirty="0" smtClean="0"/>
              <a:t>About the journal </a:t>
            </a:r>
          </a:p>
          <a:p>
            <a:r>
              <a:rPr lang="en-CA" dirty="0" smtClean="0"/>
              <a:t>Research </a:t>
            </a:r>
            <a:r>
              <a:rPr lang="en-CA" dirty="0"/>
              <a:t>and scholarship for </a:t>
            </a:r>
            <a:r>
              <a:rPr lang="en-CA" dirty="0" smtClean="0"/>
              <a:t>librarians</a:t>
            </a:r>
            <a:endParaRPr lang="en-CA" dirty="0"/>
          </a:p>
          <a:p>
            <a:r>
              <a:rPr lang="en-CA" dirty="0" smtClean="0"/>
              <a:t>Peer </a:t>
            </a:r>
            <a:r>
              <a:rPr lang="en-CA" dirty="0"/>
              <a:t>review</a:t>
            </a:r>
          </a:p>
          <a:p>
            <a:r>
              <a:rPr lang="en-CA" dirty="0" smtClean="0"/>
              <a:t>What </a:t>
            </a:r>
            <a:r>
              <a:rPr lang="en-CA" dirty="0"/>
              <a:t>the IP Editor looks for in a manuscript submission</a:t>
            </a:r>
          </a:p>
          <a:p>
            <a:r>
              <a:rPr lang="en-CA" dirty="0" smtClean="0"/>
              <a:t>Some noteworthy </a:t>
            </a:r>
            <a:r>
              <a:rPr lang="en-CA" dirty="0"/>
              <a:t>IP </a:t>
            </a:r>
            <a:r>
              <a:rPr lang="en-CA" dirty="0" smtClean="0"/>
              <a:t>articles</a:t>
            </a:r>
            <a:endParaRPr lang="en-CA" dirty="0"/>
          </a:p>
          <a:p>
            <a:r>
              <a:rPr lang="en-CA" dirty="0" smtClean="0"/>
              <a:t>Structure </a:t>
            </a:r>
            <a:r>
              <a:rPr lang="en-CA" dirty="0"/>
              <a:t>of a research </a:t>
            </a:r>
            <a:r>
              <a:rPr lang="en-CA" dirty="0" smtClean="0"/>
              <a:t>article</a:t>
            </a:r>
            <a:endParaRPr lang="en-CA" dirty="0"/>
          </a:p>
          <a:p>
            <a:r>
              <a:rPr lang="en-CA" dirty="0" smtClean="0"/>
              <a:t>What </a:t>
            </a:r>
            <a:r>
              <a:rPr lang="en-CA" dirty="0"/>
              <a:t>the TR Editor looks for in a manuscript submission</a:t>
            </a:r>
          </a:p>
          <a:p>
            <a:r>
              <a:rPr lang="en-CA" dirty="0" smtClean="0"/>
              <a:t>Some noteworthy </a:t>
            </a:r>
            <a:r>
              <a:rPr lang="en-CA" dirty="0"/>
              <a:t>TR </a:t>
            </a:r>
            <a:r>
              <a:rPr lang="en-CA" dirty="0" smtClean="0"/>
              <a:t>articles</a:t>
            </a:r>
            <a:endParaRPr lang="en-CA" dirty="0"/>
          </a:p>
          <a:p>
            <a:r>
              <a:rPr lang="en-CA" dirty="0" smtClean="0"/>
              <a:t>Why Publish in Partnership?</a:t>
            </a:r>
            <a:r>
              <a:rPr lang="en-CA" dirty="0"/>
              <a:t> </a:t>
            </a:r>
          </a:p>
          <a:p>
            <a:r>
              <a:rPr lang="en-CA" dirty="0" smtClean="0"/>
              <a:t>Questions</a:t>
            </a:r>
            <a:endParaRPr lang="en-CA" dirty="0"/>
          </a:p>
          <a:p>
            <a:endParaRPr lang="en-CA" dirty="0"/>
          </a:p>
        </p:txBody>
      </p:sp>
    </p:spTree>
    <p:extLst>
      <p:ext uri="{BB962C8B-B14F-4D97-AF65-F5344CB8AC3E}">
        <p14:creationId xmlns="" xmlns:p14="http://schemas.microsoft.com/office/powerpoint/2010/main" val="8631516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a:t>Research Methods in Library/Information Science</a:t>
            </a:r>
          </a:p>
        </p:txBody>
      </p:sp>
      <p:sp>
        <p:nvSpPr>
          <p:cNvPr id="4" name="Text Placeholder 3"/>
          <p:cNvSpPr>
            <a:spLocks noGrp="1"/>
          </p:cNvSpPr>
          <p:nvPr>
            <p:ph type="body" sz="quarter" idx="12"/>
          </p:nvPr>
        </p:nvSpPr>
        <p:spPr/>
        <p:txBody>
          <a:bodyPr>
            <a:normAutofit fontScale="77500" lnSpcReduction="20000"/>
          </a:bodyPr>
          <a:lstStyle/>
          <a:p>
            <a:r>
              <a:rPr lang="en-CA" dirty="0" smtClean="0"/>
              <a:t>Bibliometrics</a:t>
            </a:r>
            <a:r>
              <a:rPr lang="en-CA" dirty="0"/>
              <a:t> (</a:t>
            </a:r>
            <a:r>
              <a:rPr lang="en-CA" dirty="0" smtClean="0"/>
              <a:t>using quantitative </a:t>
            </a:r>
            <a:r>
              <a:rPr lang="en-CA" dirty="0"/>
              <a:t>analysis and statistics to describe patterns of publication within a given field or body of </a:t>
            </a:r>
            <a:r>
              <a:rPr lang="en-CA" dirty="0" smtClean="0"/>
              <a:t>literature)</a:t>
            </a:r>
          </a:p>
          <a:p>
            <a:r>
              <a:rPr lang="en-CA" dirty="0" smtClean="0"/>
              <a:t>Survey Methods (sampling of a population using qualitative or quantitative measures)</a:t>
            </a:r>
          </a:p>
          <a:p>
            <a:r>
              <a:rPr lang="en-CA" dirty="0" smtClean="0"/>
              <a:t>Historical Approach (collecting historical information about a problem or a topic)</a:t>
            </a:r>
          </a:p>
          <a:p>
            <a:r>
              <a:rPr lang="en-CA" dirty="0" smtClean="0"/>
              <a:t>Qualitative Analysis (examining non-measurable data)</a:t>
            </a:r>
          </a:p>
          <a:p>
            <a:r>
              <a:rPr lang="en-CA" dirty="0" smtClean="0"/>
              <a:t>Content </a:t>
            </a:r>
            <a:r>
              <a:rPr lang="en-CA" dirty="0"/>
              <a:t>Analysis </a:t>
            </a:r>
            <a:r>
              <a:rPr lang="en-CA" dirty="0" smtClean="0"/>
              <a:t>(analyzing the </a:t>
            </a:r>
            <a:r>
              <a:rPr lang="en-CA" dirty="0"/>
              <a:t>actual content and internal features of </a:t>
            </a:r>
            <a:r>
              <a:rPr lang="en-CA" dirty="0" smtClean="0"/>
              <a:t>media)</a:t>
            </a:r>
          </a:p>
          <a:p>
            <a:r>
              <a:rPr lang="en-CA" dirty="0" smtClean="0"/>
              <a:t>Discourse Analysis (questioning </a:t>
            </a:r>
            <a:r>
              <a:rPr lang="en-CA" dirty="0"/>
              <a:t>the basic assumptions of quantitative and qualitative research </a:t>
            </a:r>
            <a:r>
              <a:rPr lang="en-CA" dirty="0" smtClean="0"/>
              <a:t>methods)</a:t>
            </a:r>
          </a:p>
          <a:p>
            <a:r>
              <a:rPr lang="en-CA" dirty="0" smtClean="0"/>
              <a:t>Structural </a:t>
            </a:r>
            <a:r>
              <a:rPr lang="en-CA" dirty="0"/>
              <a:t>Analysis (</a:t>
            </a:r>
            <a:r>
              <a:rPr lang="en-CA" dirty="0" smtClean="0"/>
              <a:t>analyzing </a:t>
            </a:r>
            <a:r>
              <a:rPr lang="en-CA" dirty="0"/>
              <a:t>and </a:t>
            </a:r>
            <a:r>
              <a:rPr lang="en-CA" dirty="0" smtClean="0"/>
              <a:t>exploring </a:t>
            </a:r>
            <a:r>
              <a:rPr lang="en-CA" dirty="0"/>
              <a:t>the structures underlying the text or system, which make the content </a:t>
            </a:r>
            <a:r>
              <a:rPr lang="en-CA" dirty="0" smtClean="0"/>
              <a:t>possible)</a:t>
            </a:r>
          </a:p>
          <a:p>
            <a:pPr marL="0" indent="0">
              <a:buNone/>
            </a:pPr>
            <a:r>
              <a:rPr lang="en-CA" sz="2000" dirty="0"/>
              <a:t>http://www.gslis.utexas.edu/~palmquis/courses/RsrchHome.html</a:t>
            </a:r>
          </a:p>
        </p:txBody>
      </p:sp>
    </p:spTree>
    <p:extLst>
      <p:ext uri="{BB962C8B-B14F-4D97-AF65-F5344CB8AC3E}">
        <p14:creationId xmlns="" xmlns:p14="http://schemas.microsoft.com/office/powerpoint/2010/main" val="23943308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Examples of </a:t>
            </a:r>
            <a:r>
              <a:rPr lang="en-CA" dirty="0" smtClean="0"/>
              <a:t>Scholarship </a:t>
            </a:r>
            <a:r>
              <a:rPr lang="en-CA" dirty="0"/>
              <a:t>for </a:t>
            </a:r>
            <a:r>
              <a:rPr lang="en-CA" dirty="0" smtClean="0"/>
              <a:t>Librarians</a:t>
            </a:r>
            <a:endParaRPr lang="en-CA" dirty="0"/>
          </a:p>
        </p:txBody>
      </p:sp>
      <p:sp>
        <p:nvSpPr>
          <p:cNvPr id="4" name="Text Placeholder 3"/>
          <p:cNvSpPr>
            <a:spLocks noGrp="1"/>
          </p:cNvSpPr>
          <p:nvPr>
            <p:ph type="body" sz="quarter" idx="12"/>
          </p:nvPr>
        </p:nvSpPr>
        <p:spPr/>
        <p:txBody>
          <a:bodyPr>
            <a:normAutofit fontScale="77500" lnSpcReduction="20000"/>
          </a:bodyPr>
          <a:lstStyle/>
          <a:p>
            <a:pPr lvl="0"/>
            <a:r>
              <a:rPr lang="en-CA" dirty="0"/>
              <a:t>P</a:t>
            </a:r>
            <a:r>
              <a:rPr lang="en-CA" dirty="0" smtClean="0"/>
              <a:t>ublishing </a:t>
            </a:r>
            <a:r>
              <a:rPr lang="en-CA" dirty="0"/>
              <a:t>research in journals, books, and conference proceedings </a:t>
            </a:r>
            <a:endParaRPr lang="en-CA" dirty="0" smtClean="0"/>
          </a:p>
          <a:p>
            <a:pPr lvl="0"/>
            <a:r>
              <a:rPr lang="en-CA" dirty="0"/>
              <a:t>Conference presentations </a:t>
            </a:r>
            <a:endParaRPr lang="en-CA" dirty="0" smtClean="0"/>
          </a:p>
          <a:p>
            <a:r>
              <a:rPr lang="en-CA" dirty="0"/>
              <a:t>Book </a:t>
            </a:r>
            <a:r>
              <a:rPr lang="en-CA" dirty="0" smtClean="0"/>
              <a:t>reviews </a:t>
            </a:r>
            <a:endParaRPr lang="en-CA" dirty="0"/>
          </a:p>
          <a:p>
            <a:pPr lvl="0"/>
            <a:r>
              <a:rPr lang="en-CA" dirty="0" smtClean="0"/>
              <a:t>Editorial positions </a:t>
            </a:r>
          </a:p>
          <a:p>
            <a:pPr lvl="0"/>
            <a:r>
              <a:rPr lang="en-CA" dirty="0" smtClean="0"/>
              <a:t>Conference poster sessions</a:t>
            </a:r>
            <a:endParaRPr lang="en-CA" dirty="0"/>
          </a:p>
          <a:p>
            <a:pPr lvl="0"/>
            <a:r>
              <a:rPr lang="en-CA" dirty="0" smtClean="0"/>
              <a:t>Non-refereed articles </a:t>
            </a:r>
            <a:endParaRPr lang="en-CA" dirty="0"/>
          </a:p>
          <a:p>
            <a:pPr lvl="0"/>
            <a:r>
              <a:rPr lang="en-CA" dirty="0" smtClean="0"/>
              <a:t>Grant proposals</a:t>
            </a:r>
          </a:p>
          <a:p>
            <a:pPr lvl="0"/>
            <a:r>
              <a:rPr lang="en-CA" dirty="0"/>
              <a:t>Peer-reviewing </a:t>
            </a:r>
            <a:endParaRPr lang="en-CA" dirty="0" smtClean="0"/>
          </a:p>
          <a:p>
            <a:pPr marL="0" lvl="0" indent="0">
              <a:buNone/>
            </a:pPr>
            <a:r>
              <a:rPr lang="en-CA" dirty="0"/>
              <a:t> </a:t>
            </a:r>
            <a:r>
              <a:rPr lang="en-CA" dirty="0" smtClean="0"/>
              <a:t>    And….authoring blogs, maintaining wikis, etc.</a:t>
            </a:r>
          </a:p>
          <a:p>
            <a:pPr marL="0" lvl="0" indent="0">
              <a:buNone/>
            </a:pPr>
            <a:endParaRPr lang="en-CA" dirty="0"/>
          </a:p>
          <a:p>
            <a:pPr marL="0" indent="0">
              <a:buNone/>
            </a:pPr>
            <a:r>
              <a:rPr lang="en-CA" b="1" dirty="0"/>
              <a:t>*Peer-reviewed journal article appears to be the gold standard for the social sciences, including library and information science</a:t>
            </a:r>
          </a:p>
          <a:p>
            <a:endParaRPr lang="en-CA" dirty="0"/>
          </a:p>
        </p:txBody>
      </p:sp>
    </p:spTree>
    <p:extLst>
      <p:ext uri="{BB962C8B-B14F-4D97-AF65-F5344CB8AC3E}">
        <p14:creationId xmlns="" xmlns:p14="http://schemas.microsoft.com/office/powerpoint/2010/main" val="12512788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a:t>Choosing the Appropriate Venue for </a:t>
            </a:r>
            <a:r>
              <a:rPr lang="en-CA" dirty="0" smtClean="0"/>
              <a:t>Publication – An Important Decision!</a:t>
            </a:r>
            <a:endParaRPr lang="en-CA" dirty="0"/>
          </a:p>
        </p:txBody>
      </p:sp>
      <p:sp>
        <p:nvSpPr>
          <p:cNvPr id="4" name="Text Placeholder 3"/>
          <p:cNvSpPr>
            <a:spLocks noGrp="1"/>
          </p:cNvSpPr>
          <p:nvPr>
            <p:ph type="body" sz="quarter" idx="12"/>
          </p:nvPr>
        </p:nvSpPr>
        <p:spPr/>
        <p:txBody>
          <a:bodyPr>
            <a:normAutofit fontScale="85000" lnSpcReduction="20000"/>
          </a:bodyPr>
          <a:lstStyle/>
          <a:p>
            <a:r>
              <a:rPr lang="en-CA" dirty="0" smtClean="0"/>
              <a:t>Should </a:t>
            </a:r>
            <a:r>
              <a:rPr lang="en-CA" dirty="0"/>
              <a:t>be given consideration early on in the process as opposed to after the article is </a:t>
            </a:r>
            <a:r>
              <a:rPr lang="en-CA" dirty="0" smtClean="0"/>
              <a:t>written</a:t>
            </a:r>
          </a:p>
          <a:p>
            <a:r>
              <a:rPr lang="en-CA" dirty="0" smtClean="0"/>
              <a:t>Have several journals in mind. What </a:t>
            </a:r>
            <a:r>
              <a:rPr lang="en-CA" dirty="0"/>
              <a:t>“types” of articles do they publish? Do they publish articles on the same subject? Finding the </a:t>
            </a:r>
            <a:r>
              <a:rPr lang="en-CA" dirty="0" smtClean="0"/>
              <a:t>right journal </a:t>
            </a:r>
            <a:r>
              <a:rPr lang="en-CA" dirty="0"/>
              <a:t>lessens the chance of rejection after a lengthy peer review process.  Review </a:t>
            </a:r>
            <a:r>
              <a:rPr lang="en-CA" dirty="0" smtClean="0"/>
              <a:t>the journal’s </a:t>
            </a:r>
            <a:r>
              <a:rPr lang="en-CA" dirty="0"/>
              <a:t>instructions for authors which provide guidelines for manuscripts.</a:t>
            </a:r>
          </a:p>
          <a:p>
            <a:r>
              <a:rPr lang="en-CA" dirty="0" smtClean="0"/>
              <a:t>Considerations</a:t>
            </a:r>
            <a:r>
              <a:rPr lang="en-CA" dirty="0"/>
              <a:t>: </a:t>
            </a:r>
            <a:r>
              <a:rPr lang="en-CA" dirty="0" smtClean="0"/>
              <a:t>Is </a:t>
            </a:r>
            <a:r>
              <a:rPr lang="en-CA" dirty="0"/>
              <a:t>the journal peer reviewed? Articles must be peer reviewed in order to be considered research articles</a:t>
            </a:r>
            <a:r>
              <a:rPr lang="en-CA" dirty="0" smtClean="0"/>
              <a:t>. </a:t>
            </a:r>
          </a:p>
          <a:p>
            <a:r>
              <a:rPr lang="en-CA" dirty="0" smtClean="0"/>
              <a:t>Other </a:t>
            </a:r>
            <a:r>
              <a:rPr lang="en-CA" dirty="0"/>
              <a:t>factors: reputation, frequency of publication and length of time for article to appear, availability, open access (DOAJ), indexing.</a:t>
            </a:r>
          </a:p>
        </p:txBody>
      </p:sp>
    </p:spTree>
    <p:extLst>
      <p:ext uri="{BB962C8B-B14F-4D97-AF65-F5344CB8AC3E}">
        <p14:creationId xmlns="" xmlns:p14="http://schemas.microsoft.com/office/powerpoint/2010/main" val="1417330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Peer </a:t>
            </a:r>
            <a:r>
              <a:rPr lang="en-CA" dirty="0"/>
              <a:t>Review</a:t>
            </a:r>
          </a:p>
        </p:txBody>
      </p:sp>
      <p:sp>
        <p:nvSpPr>
          <p:cNvPr id="4" name="Text Placeholder 3"/>
          <p:cNvSpPr>
            <a:spLocks noGrp="1"/>
          </p:cNvSpPr>
          <p:nvPr>
            <p:ph type="body" sz="quarter" idx="12"/>
          </p:nvPr>
        </p:nvSpPr>
        <p:spPr/>
        <p:txBody>
          <a:bodyPr>
            <a:normAutofit/>
          </a:bodyPr>
          <a:lstStyle/>
          <a:p>
            <a:pPr marL="0" indent="0">
              <a:buNone/>
            </a:pPr>
            <a:r>
              <a:rPr lang="en-CA" dirty="0"/>
              <a:t>“The Royal Society is the world’s oldest scientific publisher, with the first edition of Philosophical Transactions of the Royal Society appearing in 1665.  Henry Oldenburg – Secretary of the Royal Society and first Editor of the publication – ensured that it was “licensed by the council of the society, being first reviewed by some of the members of the same”, thus making it the first ever peer-reviewed journal.”</a:t>
            </a:r>
          </a:p>
          <a:p>
            <a:pPr marL="0" indent="0">
              <a:buNone/>
            </a:pPr>
            <a:r>
              <a:rPr lang="en-CA" sz="2000" dirty="0"/>
              <a:t>http://royalsociety.org/news/Royal-Society-journal-archive-made-permanently-free-to-access/</a:t>
            </a:r>
          </a:p>
          <a:p>
            <a:endParaRPr lang="en-CA" dirty="0"/>
          </a:p>
        </p:txBody>
      </p:sp>
    </p:spTree>
    <p:extLst>
      <p:ext uri="{BB962C8B-B14F-4D97-AF65-F5344CB8AC3E}">
        <p14:creationId xmlns="" xmlns:p14="http://schemas.microsoft.com/office/powerpoint/2010/main" val="35638347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Peer Review Process</a:t>
            </a:r>
            <a:endParaRPr lang="en-CA" dirty="0"/>
          </a:p>
        </p:txBody>
      </p:sp>
      <p:sp>
        <p:nvSpPr>
          <p:cNvPr id="4" name="Text Placeholder 3"/>
          <p:cNvSpPr>
            <a:spLocks noGrp="1"/>
          </p:cNvSpPr>
          <p:nvPr>
            <p:ph type="body" sz="quarter" idx="12"/>
          </p:nvPr>
        </p:nvSpPr>
        <p:spPr/>
        <p:txBody>
          <a:bodyPr>
            <a:noAutofit/>
          </a:bodyPr>
          <a:lstStyle/>
          <a:p>
            <a:r>
              <a:rPr lang="en-CA" sz="2400" dirty="0" smtClean="0"/>
              <a:t>Author </a:t>
            </a:r>
            <a:r>
              <a:rPr lang="en-CA" sz="2400" dirty="0"/>
              <a:t>submits </a:t>
            </a:r>
            <a:r>
              <a:rPr lang="en-CA" sz="2400" dirty="0" smtClean="0"/>
              <a:t>manuscript </a:t>
            </a:r>
            <a:r>
              <a:rPr lang="en-CA" sz="2400" dirty="0"/>
              <a:t>which is sent out for blind peer review (2-3 reviewers</a:t>
            </a:r>
            <a:r>
              <a:rPr lang="en-CA" sz="2400" dirty="0" smtClean="0"/>
              <a:t>) </a:t>
            </a:r>
          </a:p>
          <a:p>
            <a:r>
              <a:rPr lang="en-CA" sz="2400" dirty="0" smtClean="0"/>
              <a:t>Peer </a:t>
            </a:r>
            <a:r>
              <a:rPr lang="en-CA" sz="2400" dirty="0"/>
              <a:t>reviewers provide </a:t>
            </a:r>
            <a:r>
              <a:rPr lang="en-CA" sz="2400" dirty="0" smtClean="0"/>
              <a:t>recommendations to </a:t>
            </a:r>
            <a:r>
              <a:rPr lang="en-CA" sz="2400" dirty="0"/>
              <a:t>accept, accept with revisions, or </a:t>
            </a:r>
            <a:r>
              <a:rPr lang="en-CA" sz="2400" dirty="0" smtClean="0"/>
              <a:t>resubmit</a:t>
            </a:r>
          </a:p>
          <a:p>
            <a:r>
              <a:rPr lang="en-CA" sz="2400" dirty="0" smtClean="0"/>
              <a:t>Author receives </a:t>
            </a:r>
            <a:r>
              <a:rPr lang="en-CA" sz="2400" dirty="0"/>
              <a:t>comments via the editor </a:t>
            </a:r>
            <a:r>
              <a:rPr lang="en-CA" sz="2400" dirty="0" smtClean="0"/>
              <a:t>and makes </a:t>
            </a:r>
            <a:r>
              <a:rPr lang="en-CA" sz="2400" dirty="0"/>
              <a:t>revisions on the basis of the feedback </a:t>
            </a:r>
            <a:r>
              <a:rPr lang="en-CA" sz="2400" dirty="0" smtClean="0"/>
              <a:t>received</a:t>
            </a:r>
          </a:p>
          <a:p>
            <a:r>
              <a:rPr lang="en-CA" sz="2400" dirty="0" smtClean="0"/>
              <a:t>Editor makes the final decision to accept on the basis of the revised manuscript</a:t>
            </a:r>
          </a:p>
          <a:p>
            <a:r>
              <a:rPr lang="en-CA" sz="2400" dirty="0" smtClean="0"/>
              <a:t>Process can take several months depending on the journal</a:t>
            </a:r>
          </a:p>
          <a:p>
            <a:endParaRPr lang="en-CA" sz="2400" dirty="0" smtClean="0"/>
          </a:p>
          <a:p>
            <a:pPr marL="0" indent="0">
              <a:buNone/>
            </a:pPr>
            <a:r>
              <a:rPr lang="en-CA" sz="2400" dirty="0" smtClean="0"/>
              <a:t>What is the future of peer </a:t>
            </a:r>
            <a:r>
              <a:rPr lang="en-CA" sz="2400" dirty="0"/>
              <a:t>review in the age of the </a:t>
            </a:r>
            <a:r>
              <a:rPr lang="en-CA" sz="2400" dirty="0" smtClean="0"/>
              <a:t>internet</a:t>
            </a:r>
            <a:r>
              <a:rPr lang="en-CA" sz="2400" dirty="0"/>
              <a:t>?</a:t>
            </a:r>
            <a:endParaRPr lang="en-CA" sz="2400" dirty="0" smtClean="0"/>
          </a:p>
          <a:p>
            <a:pPr marL="0" indent="0">
              <a:buNone/>
            </a:pPr>
            <a:endParaRPr lang="en-CA" sz="2400" dirty="0"/>
          </a:p>
        </p:txBody>
      </p:sp>
    </p:spTree>
    <p:extLst>
      <p:ext uri="{BB962C8B-B14F-4D97-AF65-F5344CB8AC3E}">
        <p14:creationId xmlns="" xmlns:p14="http://schemas.microsoft.com/office/powerpoint/2010/main" val="30358177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smtClean="0"/>
              <a:t>Responsibilities of Different Players in the Peer Review Process</a:t>
            </a:r>
            <a:endParaRPr lang="en-CA" dirty="0"/>
          </a:p>
        </p:txBody>
      </p:sp>
      <p:sp>
        <p:nvSpPr>
          <p:cNvPr id="4" name="Text Placeholder 3"/>
          <p:cNvSpPr>
            <a:spLocks noGrp="1"/>
          </p:cNvSpPr>
          <p:nvPr>
            <p:ph type="body" sz="quarter" idx="12"/>
          </p:nvPr>
        </p:nvSpPr>
        <p:spPr/>
        <p:txBody>
          <a:bodyPr>
            <a:noAutofit/>
          </a:bodyPr>
          <a:lstStyle/>
          <a:p>
            <a:r>
              <a:rPr lang="en-CA" sz="2000" b="1" dirty="0" smtClean="0"/>
              <a:t>Peer </a:t>
            </a:r>
            <a:r>
              <a:rPr lang="en-CA" sz="2000" b="1" dirty="0"/>
              <a:t>reviewer</a:t>
            </a:r>
            <a:r>
              <a:rPr lang="en-CA" sz="2000" dirty="0"/>
              <a:t>: </a:t>
            </a:r>
            <a:r>
              <a:rPr lang="en-CA" sz="2000" dirty="0" smtClean="0"/>
              <a:t>assesses </a:t>
            </a:r>
            <a:r>
              <a:rPr lang="en-CA" sz="2000" dirty="0"/>
              <a:t>the quality of the work; </a:t>
            </a:r>
            <a:r>
              <a:rPr lang="en-CA" sz="2000" dirty="0" smtClean="0"/>
              <a:t>has </a:t>
            </a:r>
            <a:r>
              <a:rPr lang="en-CA" sz="2000" dirty="0"/>
              <a:t>a </a:t>
            </a:r>
            <a:r>
              <a:rPr lang="en-CA" sz="2000" dirty="0" smtClean="0"/>
              <a:t>background in/understanding </a:t>
            </a:r>
            <a:r>
              <a:rPr lang="en-CA" sz="2000" dirty="0"/>
              <a:t>of the subject in order to be able to evaluate it; </a:t>
            </a:r>
            <a:r>
              <a:rPr lang="en-CA" sz="2000" dirty="0" smtClean="0"/>
              <a:t>recommends </a:t>
            </a:r>
            <a:r>
              <a:rPr lang="en-CA" sz="2000" dirty="0"/>
              <a:t>revisions to improve the quality of the </a:t>
            </a:r>
            <a:r>
              <a:rPr lang="en-CA" sz="2000" dirty="0" smtClean="0"/>
              <a:t>work</a:t>
            </a:r>
          </a:p>
          <a:p>
            <a:r>
              <a:rPr lang="en-CA" sz="2000" b="1" dirty="0" smtClean="0"/>
              <a:t>Editor</a:t>
            </a:r>
            <a:r>
              <a:rPr lang="en-CA" sz="2000" dirty="0"/>
              <a:t>: </a:t>
            </a:r>
            <a:r>
              <a:rPr lang="en-CA" sz="2000" dirty="0" smtClean="0"/>
              <a:t>ensures </a:t>
            </a:r>
            <a:r>
              <a:rPr lang="en-CA" sz="2000" dirty="0"/>
              <a:t>a standard of quality for what is published; </a:t>
            </a:r>
            <a:r>
              <a:rPr lang="en-CA" sz="2000" dirty="0" smtClean="0"/>
              <a:t>selects </a:t>
            </a:r>
            <a:r>
              <a:rPr lang="en-CA" sz="2000" dirty="0"/>
              <a:t>peer reviewers appropriate to the submission;  </a:t>
            </a:r>
            <a:r>
              <a:rPr lang="en-CA" sz="2000" dirty="0" smtClean="0"/>
              <a:t>balances and considers the </a:t>
            </a:r>
            <a:r>
              <a:rPr lang="en-CA" sz="2000" dirty="0"/>
              <a:t>comments of the </a:t>
            </a:r>
            <a:r>
              <a:rPr lang="en-CA" sz="2000" dirty="0" smtClean="0"/>
              <a:t>reviewers; decides </a:t>
            </a:r>
            <a:r>
              <a:rPr lang="en-CA" sz="2000" dirty="0"/>
              <a:t>whether the article is accepted, accepted on the basis of revisions, or </a:t>
            </a:r>
            <a:r>
              <a:rPr lang="en-CA" sz="2000" dirty="0" smtClean="0"/>
              <a:t>rejected; provides </a:t>
            </a:r>
            <a:r>
              <a:rPr lang="en-CA" sz="2000" dirty="0"/>
              <a:t>appropriate </a:t>
            </a:r>
            <a:r>
              <a:rPr lang="en-CA" sz="2000" dirty="0" smtClean="0"/>
              <a:t>feedback on the basis of the reviews </a:t>
            </a:r>
            <a:r>
              <a:rPr lang="en-CA" sz="2000" dirty="0"/>
              <a:t>to the author; </a:t>
            </a:r>
            <a:r>
              <a:rPr lang="en-CA" sz="2000" dirty="0" smtClean="0"/>
              <a:t>ensures </a:t>
            </a:r>
            <a:r>
              <a:rPr lang="en-CA" sz="2000" dirty="0"/>
              <a:t>the final </a:t>
            </a:r>
            <a:r>
              <a:rPr lang="en-CA" sz="2000" dirty="0" smtClean="0"/>
              <a:t>manuscript incorporates </a:t>
            </a:r>
            <a:r>
              <a:rPr lang="en-CA" sz="2000" dirty="0"/>
              <a:t>the comments of the reviewers and meets the standards of the journal</a:t>
            </a:r>
          </a:p>
          <a:p>
            <a:r>
              <a:rPr lang="en-CA" sz="2000" b="1" dirty="0"/>
              <a:t>A</a:t>
            </a:r>
            <a:r>
              <a:rPr lang="en-CA" sz="2000" b="1" dirty="0" smtClean="0"/>
              <a:t>uthor</a:t>
            </a:r>
            <a:r>
              <a:rPr lang="en-CA" sz="2000" dirty="0"/>
              <a:t>: </a:t>
            </a:r>
            <a:r>
              <a:rPr lang="en-CA" sz="2000" dirty="0" smtClean="0"/>
              <a:t>considers </a:t>
            </a:r>
            <a:r>
              <a:rPr lang="en-CA" sz="2000" dirty="0"/>
              <a:t>the comments of the peer </a:t>
            </a:r>
            <a:r>
              <a:rPr lang="en-CA" sz="2000" dirty="0" smtClean="0"/>
              <a:t>reviewers; makes </a:t>
            </a:r>
            <a:r>
              <a:rPr lang="en-CA" sz="2000" dirty="0"/>
              <a:t>revisions as </a:t>
            </a:r>
            <a:r>
              <a:rPr lang="en-CA" sz="2000" dirty="0" smtClean="0"/>
              <a:t>necessary</a:t>
            </a:r>
          </a:p>
          <a:p>
            <a:pPr marL="0" indent="0">
              <a:buNone/>
            </a:pPr>
            <a:r>
              <a:rPr lang="en-CA" sz="2000" b="1" dirty="0" smtClean="0"/>
              <a:t>Authors usually </a:t>
            </a:r>
            <a:r>
              <a:rPr lang="en-CA" sz="2000" b="1" dirty="0"/>
              <a:t>find that </a:t>
            </a:r>
            <a:r>
              <a:rPr lang="en-CA" sz="2000" b="1" dirty="0" smtClean="0"/>
              <a:t>the peer review process improves </a:t>
            </a:r>
            <a:r>
              <a:rPr lang="en-CA" sz="2000" b="1" dirty="0"/>
              <a:t>the </a:t>
            </a:r>
            <a:r>
              <a:rPr lang="en-CA" sz="2000" b="1" dirty="0" smtClean="0"/>
              <a:t>article!</a:t>
            </a:r>
          </a:p>
          <a:p>
            <a:pPr marL="0" indent="0">
              <a:buNone/>
            </a:pPr>
            <a:r>
              <a:rPr lang="en-CA" sz="2000" b="1" dirty="0"/>
              <a:t>B</a:t>
            </a:r>
            <a:r>
              <a:rPr lang="en-CA" sz="2000" b="1" dirty="0" smtClean="0"/>
              <a:t>eing </a:t>
            </a:r>
            <a:r>
              <a:rPr lang="en-CA" sz="2000" b="1" dirty="0"/>
              <a:t>a peer reviewer is good preparation for writing </a:t>
            </a:r>
            <a:r>
              <a:rPr lang="en-CA" sz="2000" b="1" dirty="0" smtClean="0"/>
              <a:t>your own article!</a:t>
            </a:r>
            <a:endParaRPr lang="en-CA" sz="2000" b="1" dirty="0"/>
          </a:p>
          <a:p>
            <a:pPr marL="0" indent="0">
              <a:buNone/>
            </a:pPr>
            <a:endParaRPr lang="en-CA" sz="2000" b="1" dirty="0"/>
          </a:p>
        </p:txBody>
      </p:sp>
    </p:spTree>
    <p:extLst>
      <p:ext uri="{BB962C8B-B14F-4D97-AF65-F5344CB8AC3E}">
        <p14:creationId xmlns="" xmlns:p14="http://schemas.microsoft.com/office/powerpoint/2010/main" val="40993614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a:t>What the IP Editor Looks for in a Manuscript</a:t>
            </a:r>
          </a:p>
        </p:txBody>
      </p:sp>
      <p:sp>
        <p:nvSpPr>
          <p:cNvPr id="4" name="Text Placeholder 3"/>
          <p:cNvSpPr>
            <a:spLocks noGrp="1"/>
          </p:cNvSpPr>
          <p:nvPr>
            <p:ph type="body" sz="quarter" idx="12"/>
          </p:nvPr>
        </p:nvSpPr>
        <p:spPr/>
        <p:txBody>
          <a:bodyPr>
            <a:normAutofit/>
          </a:bodyPr>
          <a:lstStyle/>
          <a:p>
            <a:r>
              <a:rPr lang="en-CA" dirty="0" smtClean="0"/>
              <a:t>Timely</a:t>
            </a:r>
            <a:endParaRPr lang="en-CA" dirty="0"/>
          </a:p>
          <a:p>
            <a:r>
              <a:rPr lang="en-CA" dirty="0" smtClean="0"/>
              <a:t>Innovative</a:t>
            </a:r>
            <a:endParaRPr lang="en-CA" dirty="0"/>
          </a:p>
          <a:p>
            <a:r>
              <a:rPr lang="en-CA" dirty="0" smtClean="0"/>
              <a:t>Unique</a:t>
            </a:r>
            <a:endParaRPr lang="en-CA" dirty="0"/>
          </a:p>
          <a:p>
            <a:r>
              <a:rPr lang="en-CA" dirty="0" smtClean="0"/>
              <a:t>Creates </a:t>
            </a:r>
            <a:r>
              <a:rPr lang="en-CA" dirty="0"/>
              <a:t>a context for the general reader as well as a description and discussion of the project planning and implementation to guide others</a:t>
            </a:r>
          </a:p>
          <a:p>
            <a:r>
              <a:rPr lang="en-CA" dirty="0" smtClean="0"/>
              <a:t>Conclusions </a:t>
            </a:r>
            <a:r>
              <a:rPr lang="en-CA" dirty="0"/>
              <a:t>based on findings/evidence that are clearly evident to others; appropriate interpretation of results</a:t>
            </a:r>
          </a:p>
        </p:txBody>
      </p:sp>
    </p:spTree>
    <p:extLst>
      <p:ext uri="{BB962C8B-B14F-4D97-AF65-F5344CB8AC3E}">
        <p14:creationId xmlns="" xmlns:p14="http://schemas.microsoft.com/office/powerpoint/2010/main" val="29687050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Most Common Peer Reviewer Criticisms</a:t>
            </a:r>
          </a:p>
        </p:txBody>
      </p:sp>
      <p:sp>
        <p:nvSpPr>
          <p:cNvPr id="4" name="Text Placeholder 3"/>
          <p:cNvSpPr>
            <a:spLocks noGrp="1"/>
          </p:cNvSpPr>
          <p:nvPr>
            <p:ph type="body" sz="quarter" idx="12"/>
          </p:nvPr>
        </p:nvSpPr>
        <p:spPr/>
        <p:txBody>
          <a:bodyPr>
            <a:normAutofit fontScale="77500" lnSpcReduction="20000"/>
          </a:bodyPr>
          <a:lstStyle/>
          <a:p>
            <a:r>
              <a:rPr lang="en-CA" dirty="0" smtClean="0"/>
              <a:t>Insufficient </a:t>
            </a:r>
            <a:r>
              <a:rPr lang="en-CA" dirty="0"/>
              <a:t>detail re: methodology for the </a:t>
            </a:r>
            <a:r>
              <a:rPr lang="en-CA" dirty="0" smtClean="0"/>
              <a:t>project; </a:t>
            </a:r>
            <a:r>
              <a:rPr lang="en-CA" dirty="0"/>
              <a:t>instrument </a:t>
            </a:r>
            <a:r>
              <a:rPr lang="en-CA" dirty="0" smtClean="0"/>
              <a:t>samples; outcomes; background/context</a:t>
            </a:r>
          </a:p>
          <a:p>
            <a:r>
              <a:rPr lang="en-CA" dirty="0" smtClean="0"/>
              <a:t>Gaps </a:t>
            </a:r>
            <a:r>
              <a:rPr lang="en-CA" dirty="0"/>
              <a:t>in the literature review</a:t>
            </a:r>
          </a:p>
          <a:p>
            <a:r>
              <a:rPr lang="en-CA" dirty="0" smtClean="0"/>
              <a:t>Unsubstantiated statements: conclusions </a:t>
            </a:r>
            <a:r>
              <a:rPr lang="en-CA" dirty="0"/>
              <a:t>not based on findings; sweeping generalizations i.e</a:t>
            </a:r>
            <a:r>
              <a:rPr lang="en-CA" dirty="0" smtClean="0"/>
              <a:t>. use of “indicates” </a:t>
            </a:r>
            <a:r>
              <a:rPr lang="en-CA" dirty="0"/>
              <a:t>as opposed to </a:t>
            </a:r>
            <a:r>
              <a:rPr lang="en-CA" dirty="0" smtClean="0"/>
              <a:t>“suggests,” “assumes” as opposed to “anticipated”; lack </a:t>
            </a:r>
            <a:r>
              <a:rPr lang="en-CA" dirty="0"/>
              <a:t>of references/examples to support statements </a:t>
            </a:r>
            <a:r>
              <a:rPr lang="en-CA" dirty="0" smtClean="0"/>
              <a:t> -“</a:t>
            </a:r>
            <a:r>
              <a:rPr lang="en-CA" dirty="0"/>
              <a:t>information presented as fact requires </a:t>
            </a:r>
            <a:r>
              <a:rPr lang="en-CA" dirty="0" smtClean="0"/>
              <a:t>attribution!”</a:t>
            </a:r>
            <a:endParaRPr lang="en-CA" dirty="0"/>
          </a:p>
          <a:p>
            <a:r>
              <a:rPr lang="en-CA" dirty="0" smtClean="0"/>
              <a:t>Poor organization/structure/flow </a:t>
            </a:r>
            <a:r>
              <a:rPr lang="en-CA" dirty="0"/>
              <a:t>of the article</a:t>
            </a:r>
          </a:p>
          <a:p>
            <a:r>
              <a:rPr lang="en-CA" dirty="0" smtClean="0"/>
              <a:t>Lack of: definitions; applications; documentation; urls and bibliographical references</a:t>
            </a:r>
            <a:endParaRPr lang="en-CA" dirty="0"/>
          </a:p>
          <a:p>
            <a:r>
              <a:rPr lang="en-CA" dirty="0" smtClean="0"/>
              <a:t>Poor language/grammar</a:t>
            </a:r>
            <a:r>
              <a:rPr lang="en-CA" dirty="0"/>
              <a:t>; jointly authored articles should be consistent in tone/writing</a:t>
            </a:r>
          </a:p>
        </p:txBody>
      </p:sp>
    </p:spTree>
    <p:extLst>
      <p:ext uri="{BB962C8B-B14F-4D97-AF65-F5344CB8AC3E}">
        <p14:creationId xmlns="" xmlns:p14="http://schemas.microsoft.com/office/powerpoint/2010/main" val="1376912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Some Noteworthy IP Articles</a:t>
            </a:r>
          </a:p>
        </p:txBody>
      </p:sp>
      <p:sp>
        <p:nvSpPr>
          <p:cNvPr id="4" name="Text Placeholder 3"/>
          <p:cNvSpPr>
            <a:spLocks noGrp="1"/>
          </p:cNvSpPr>
          <p:nvPr>
            <p:ph type="body" sz="quarter" idx="12"/>
          </p:nvPr>
        </p:nvSpPr>
        <p:spPr/>
        <p:txBody>
          <a:bodyPr>
            <a:normAutofit fontScale="85000" lnSpcReduction="10000"/>
          </a:bodyPr>
          <a:lstStyle/>
          <a:p>
            <a:pPr marL="0" indent="0">
              <a:buNone/>
            </a:pPr>
            <a:r>
              <a:rPr lang="en-CA" dirty="0"/>
              <a:t>“Creating and Hosting Student-Run Research Journals: A Case Study” by Adrian K. Ho vol. 6 no. 2 (2011)</a:t>
            </a:r>
          </a:p>
          <a:p>
            <a:pPr marL="0" indent="0">
              <a:buNone/>
            </a:pPr>
            <a:r>
              <a:rPr lang="en-CA" dirty="0"/>
              <a:t>Abstract:</a:t>
            </a:r>
          </a:p>
          <a:p>
            <a:r>
              <a:rPr lang="en-CA" dirty="0"/>
              <a:t>This case study aims to examine an academic library’s roles in facilitating the creation and hosting of open access student-run research journals.  In addition to providing an online platform to host the journals, the library acquaints students with scholarly publishing, assists them in securing various resources available on campus, and offers support for content management. There are challenges and opportunities for the library as it undertakes the responsibility of hosting student journals.  The article concludes with a discussion of possible topics for future research.</a:t>
            </a:r>
          </a:p>
          <a:p>
            <a:endParaRPr lang="en-CA" dirty="0"/>
          </a:p>
        </p:txBody>
      </p:sp>
    </p:spTree>
    <p:extLst>
      <p:ext uri="{BB962C8B-B14F-4D97-AF65-F5344CB8AC3E}">
        <p14:creationId xmlns="" xmlns:p14="http://schemas.microsoft.com/office/powerpoint/2010/main" val="35987586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556792"/>
            <a:ext cx="8640960" cy="504056"/>
          </a:xfrm>
        </p:spPr>
        <p:txBody>
          <a:bodyPr>
            <a:normAutofit fontScale="90000"/>
          </a:bodyPr>
          <a:lstStyle/>
          <a:p>
            <a:r>
              <a:rPr lang="en-CA" dirty="0"/>
              <a:t>Why?</a:t>
            </a:r>
            <a:br>
              <a:rPr lang="en-CA" dirty="0"/>
            </a:br>
            <a:endParaRPr lang="en-CA" dirty="0"/>
          </a:p>
        </p:txBody>
      </p:sp>
      <p:sp>
        <p:nvSpPr>
          <p:cNvPr id="4" name="Text Placeholder 3"/>
          <p:cNvSpPr>
            <a:spLocks noGrp="1"/>
          </p:cNvSpPr>
          <p:nvPr>
            <p:ph type="body" sz="quarter" idx="12"/>
          </p:nvPr>
        </p:nvSpPr>
        <p:spPr/>
        <p:txBody>
          <a:bodyPr>
            <a:normAutofit fontScale="92500" lnSpcReduction="20000"/>
          </a:bodyPr>
          <a:lstStyle/>
          <a:p>
            <a:r>
              <a:rPr lang="en-CA" dirty="0" smtClean="0"/>
              <a:t>Case </a:t>
            </a:r>
            <a:r>
              <a:rPr lang="en-CA" dirty="0"/>
              <a:t>study that is situated in </a:t>
            </a:r>
            <a:r>
              <a:rPr lang="en-CA" dirty="0" smtClean="0"/>
              <a:t>the </a:t>
            </a:r>
            <a:r>
              <a:rPr lang="en-CA" dirty="0"/>
              <a:t>broader context of university’s mission and library’s role in support of that mission</a:t>
            </a:r>
          </a:p>
          <a:p>
            <a:r>
              <a:rPr lang="en-CA" dirty="0" smtClean="0"/>
              <a:t>Deals </a:t>
            </a:r>
            <a:r>
              <a:rPr lang="en-CA" dirty="0"/>
              <a:t>with a topic that is current and of interest to others</a:t>
            </a:r>
          </a:p>
          <a:p>
            <a:r>
              <a:rPr lang="en-CA" dirty="0" smtClean="0"/>
              <a:t>Well </a:t>
            </a:r>
            <a:r>
              <a:rPr lang="en-CA" dirty="0"/>
              <a:t>written and well organized</a:t>
            </a:r>
          </a:p>
          <a:p>
            <a:r>
              <a:rPr lang="en-CA" dirty="0" smtClean="0"/>
              <a:t>Thorough </a:t>
            </a:r>
            <a:r>
              <a:rPr lang="en-CA" dirty="0"/>
              <a:t>literature review, including references throughout the article to support the discussion</a:t>
            </a:r>
          </a:p>
          <a:p>
            <a:r>
              <a:rPr lang="en-CA" dirty="0" smtClean="0"/>
              <a:t>Provides </a:t>
            </a:r>
            <a:r>
              <a:rPr lang="en-CA" dirty="0"/>
              <a:t>enough detail to assist other libraries that may wish to embark on a similar undertaking</a:t>
            </a:r>
          </a:p>
          <a:p>
            <a:r>
              <a:rPr lang="en-CA" dirty="0" smtClean="0"/>
              <a:t>Also </a:t>
            </a:r>
            <a:r>
              <a:rPr lang="en-CA" dirty="0"/>
              <a:t>provides detail regarding the challenges and possible pitfalls</a:t>
            </a:r>
          </a:p>
          <a:p>
            <a:endParaRPr lang="en-CA" dirty="0"/>
          </a:p>
        </p:txBody>
      </p:sp>
    </p:spTree>
    <p:extLst>
      <p:ext uri="{BB962C8B-B14F-4D97-AF65-F5344CB8AC3E}">
        <p14:creationId xmlns="" xmlns:p14="http://schemas.microsoft.com/office/powerpoint/2010/main" val="3145883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CA" dirty="0" smtClean="0"/>
              <a:t>About the </a:t>
            </a:r>
            <a:r>
              <a:rPr lang="en-CA" dirty="0"/>
              <a:t>J</a:t>
            </a:r>
            <a:r>
              <a:rPr lang="en-CA" dirty="0" smtClean="0"/>
              <a:t>ournal </a:t>
            </a:r>
            <a:r>
              <a:rPr lang="en-CA" dirty="0" smtClean="0">
                <a:latin typeface="Arial"/>
                <a:cs typeface="Arial"/>
              </a:rPr>
              <a:t>–</a:t>
            </a:r>
            <a:r>
              <a:rPr lang="en-CA" dirty="0" smtClean="0"/>
              <a:t> history</a:t>
            </a:r>
            <a:endParaRPr lang="en-CA" dirty="0"/>
          </a:p>
        </p:txBody>
      </p:sp>
      <p:sp>
        <p:nvSpPr>
          <p:cNvPr id="4" name="Text Placeholder 3"/>
          <p:cNvSpPr>
            <a:spLocks noGrp="1"/>
          </p:cNvSpPr>
          <p:nvPr>
            <p:ph type="body" sz="quarter" idx="12"/>
          </p:nvPr>
        </p:nvSpPr>
        <p:spPr/>
        <p:txBody>
          <a:bodyPr/>
          <a:lstStyle/>
          <a:p>
            <a:r>
              <a:rPr lang="en-CA" dirty="0" smtClean="0"/>
              <a:t>Originated </a:t>
            </a:r>
            <a:r>
              <a:rPr lang="en-CA" dirty="0"/>
              <a:t>at a meeting of The Partnership, Feb </a:t>
            </a:r>
            <a:r>
              <a:rPr lang="en-CA" dirty="0" smtClean="0"/>
              <a:t>2005</a:t>
            </a:r>
          </a:p>
          <a:p>
            <a:r>
              <a:rPr lang="en-CA" dirty="0"/>
              <a:t>I</a:t>
            </a:r>
            <a:r>
              <a:rPr lang="en-CA" dirty="0" smtClean="0"/>
              <a:t>dea </a:t>
            </a:r>
            <a:r>
              <a:rPr lang="en-CA" dirty="0"/>
              <a:t>proposed by Cynthia </a:t>
            </a:r>
            <a:r>
              <a:rPr lang="en-CA" dirty="0" smtClean="0"/>
              <a:t>Archer, York University</a:t>
            </a:r>
          </a:p>
          <a:p>
            <a:r>
              <a:rPr lang="en-CA" dirty="0"/>
              <a:t>Jennifer Richard </a:t>
            </a:r>
            <a:r>
              <a:rPr lang="en-CA" dirty="0" smtClean="0"/>
              <a:t>appointed </a:t>
            </a:r>
            <a:r>
              <a:rPr lang="en-CA" dirty="0"/>
              <a:t>as the founding </a:t>
            </a:r>
            <a:r>
              <a:rPr lang="en-CA" dirty="0" smtClean="0"/>
              <a:t>Editor</a:t>
            </a:r>
          </a:p>
          <a:p>
            <a:r>
              <a:rPr lang="en-CA" dirty="0" smtClean="0"/>
              <a:t>Committee </a:t>
            </a:r>
            <a:r>
              <a:rPr lang="en-CA" dirty="0"/>
              <a:t>of </a:t>
            </a:r>
            <a:r>
              <a:rPr lang="en-CA" dirty="0" smtClean="0"/>
              <a:t>nineteen volunteers established format and brought journal </a:t>
            </a:r>
            <a:r>
              <a:rPr lang="en-CA" dirty="0"/>
              <a:t>to </a:t>
            </a:r>
            <a:r>
              <a:rPr lang="en-CA" dirty="0" smtClean="0"/>
              <a:t>fruition</a:t>
            </a:r>
          </a:p>
          <a:p>
            <a:r>
              <a:rPr lang="en-CA" dirty="0" smtClean="0"/>
              <a:t>First issue published November, 2006</a:t>
            </a:r>
            <a:endParaRPr lang="en-CA" dirty="0"/>
          </a:p>
        </p:txBody>
      </p:sp>
    </p:spTree>
    <p:extLst>
      <p:ext uri="{BB962C8B-B14F-4D97-AF65-F5344CB8AC3E}">
        <p14:creationId xmlns="" xmlns:p14="http://schemas.microsoft.com/office/powerpoint/2010/main" val="23545573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solidFill>
                  <a:srgbClr val="871E1B"/>
                </a:solidFill>
              </a:rPr>
              <a:t>What goes into a research article?</a:t>
            </a:r>
            <a:endParaRPr lang="en-CA" dirty="0">
              <a:solidFill>
                <a:srgbClr val="871E1B"/>
              </a:solidFill>
            </a:endParaRPr>
          </a:p>
        </p:txBody>
      </p:sp>
      <p:pic>
        <p:nvPicPr>
          <p:cNvPr id="6" name="Content Placeholder 5" descr="2452029695_0e13e0e4f5.jpg"/>
          <p:cNvPicPr>
            <a:picLocks noGrp="1" noChangeAspect="1"/>
          </p:cNvPicPr>
          <p:nvPr>
            <p:ph sz="half" idx="1"/>
          </p:nvPr>
        </p:nvPicPr>
        <p:blipFill>
          <a:blip r:embed="rId3" cstate="print">
            <a:extLst>
              <a:ext uri="{28A0092B-C50C-407E-A947-70E740481C1C}">
                <a14:useLocalDpi xmlns="" xmlns:a14="http://schemas.microsoft.com/office/drawing/2010/main" val="0"/>
              </a:ext>
            </a:extLst>
          </a:blip>
          <a:srcRect l="20286" r="20286"/>
          <a:stretch>
            <a:fillRect/>
          </a:stretch>
        </p:blipFill>
        <p:spPr/>
      </p:pic>
      <p:sp>
        <p:nvSpPr>
          <p:cNvPr id="10" name="Content Placeholder 9"/>
          <p:cNvSpPr>
            <a:spLocks noGrp="1"/>
          </p:cNvSpPr>
          <p:nvPr>
            <p:ph sz="half" idx="2"/>
          </p:nvPr>
        </p:nvSpPr>
        <p:spPr/>
        <p:txBody>
          <a:bodyPr>
            <a:normAutofit fontScale="92500" lnSpcReduction="20000"/>
          </a:bodyPr>
          <a:lstStyle/>
          <a:p>
            <a:r>
              <a:rPr lang="en-US" dirty="0" smtClean="0"/>
              <a:t>Informative Abstract</a:t>
            </a:r>
          </a:p>
          <a:p>
            <a:r>
              <a:rPr lang="en-US" dirty="0" smtClean="0"/>
              <a:t>Literature Review</a:t>
            </a:r>
          </a:p>
          <a:p>
            <a:r>
              <a:rPr lang="en-US" dirty="0" smtClean="0"/>
              <a:t>Methodology</a:t>
            </a:r>
            <a:br>
              <a:rPr lang="en-US" dirty="0" smtClean="0"/>
            </a:br>
            <a:r>
              <a:rPr lang="en-US" dirty="0" smtClean="0"/>
              <a:t>Scope?</a:t>
            </a:r>
          </a:p>
          <a:p>
            <a:r>
              <a:rPr lang="en-US" dirty="0" smtClean="0"/>
              <a:t>Results</a:t>
            </a:r>
            <a:br>
              <a:rPr lang="en-US" dirty="0" smtClean="0"/>
            </a:br>
            <a:r>
              <a:rPr lang="en-US" dirty="0" smtClean="0"/>
              <a:t>Limitations?</a:t>
            </a:r>
          </a:p>
          <a:p>
            <a:r>
              <a:rPr lang="en-US" dirty="0" smtClean="0"/>
              <a:t>Discussion</a:t>
            </a:r>
          </a:p>
          <a:p>
            <a:r>
              <a:rPr lang="en-US" dirty="0" smtClean="0"/>
              <a:t>Conclusions</a:t>
            </a:r>
          </a:p>
          <a:p>
            <a:r>
              <a:rPr lang="en-US" dirty="0" smtClean="0"/>
              <a:t>Acknowledgements?</a:t>
            </a:r>
          </a:p>
          <a:p>
            <a:r>
              <a:rPr lang="en-US" dirty="0" smtClean="0"/>
              <a:t>References</a:t>
            </a:r>
          </a:p>
          <a:p>
            <a:r>
              <a:rPr lang="en-US" dirty="0" smtClean="0"/>
              <a:t>Appendices?</a:t>
            </a:r>
          </a:p>
        </p:txBody>
      </p:sp>
    </p:spTree>
    <p:extLst>
      <p:ext uri="{BB962C8B-B14F-4D97-AF65-F5344CB8AC3E}">
        <p14:creationId xmlns="" xmlns:p14="http://schemas.microsoft.com/office/powerpoint/2010/main" val="7502512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solidFill>
                  <a:srgbClr val="871E1B"/>
                </a:solidFill>
              </a:rPr>
              <a:t>A Strong Introduction Sets the Scene</a:t>
            </a:r>
            <a:endParaRPr lang="en-CA" dirty="0">
              <a:solidFill>
                <a:srgbClr val="871E1B"/>
              </a:solidFill>
            </a:endParaRPr>
          </a:p>
        </p:txBody>
      </p:sp>
      <p:graphicFrame>
        <p:nvGraphicFramePr>
          <p:cNvPr id="6" name="Diagram 5"/>
          <p:cNvGraphicFramePr/>
          <p:nvPr>
            <p:extLst>
              <p:ext uri="{D42A27DB-BD31-4B8C-83A1-F6EECF244321}">
                <p14:modId xmlns="" xmlns:p14="http://schemas.microsoft.com/office/powerpoint/2010/main" val="2116638707"/>
              </p:ext>
            </p:extLst>
          </p:nvPr>
        </p:nvGraphicFramePr>
        <p:xfrm>
          <a:off x="251520" y="2204864"/>
          <a:ext cx="8640960" cy="42484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34219727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sz="4800" dirty="0" smtClean="0"/>
              <a:t>1: A really clear statement or questions can help…  </a:t>
            </a:r>
            <a:endParaRPr lang="en-CA" sz="4800" dirty="0"/>
          </a:p>
        </p:txBody>
      </p:sp>
      <p:sp>
        <p:nvSpPr>
          <p:cNvPr id="4" name="Text Placeholder 3"/>
          <p:cNvSpPr>
            <a:spLocks noGrp="1"/>
          </p:cNvSpPr>
          <p:nvPr>
            <p:ph type="body" sz="quarter" idx="12"/>
          </p:nvPr>
        </p:nvSpPr>
        <p:spPr>
          <a:xfrm>
            <a:off x="251520" y="2204864"/>
            <a:ext cx="8640960" cy="4320479"/>
          </a:xfrm>
        </p:spPr>
        <p:txBody>
          <a:bodyPr>
            <a:normAutofit fontScale="62500" lnSpcReduction="20000"/>
          </a:bodyPr>
          <a:lstStyle/>
          <a:p>
            <a:pPr marL="0" indent="0">
              <a:buNone/>
            </a:pPr>
            <a:endParaRPr lang="en-CA" sz="3600" dirty="0" smtClean="0">
              <a:solidFill>
                <a:srgbClr val="871E1B"/>
              </a:solidFill>
            </a:endParaRPr>
          </a:p>
          <a:p>
            <a:pPr marL="0" indent="0">
              <a:buNone/>
            </a:pPr>
            <a:r>
              <a:rPr lang="en-CA" sz="4500" dirty="0" smtClean="0"/>
              <a:t>This study addressed four specific questions:</a:t>
            </a:r>
          </a:p>
          <a:p>
            <a:pPr marL="0" indent="0">
              <a:buNone/>
            </a:pPr>
            <a:endParaRPr lang="en-CA" sz="4500" dirty="0" smtClean="0"/>
          </a:p>
          <a:p>
            <a:pPr marL="0" indent="0">
              <a:buNone/>
            </a:pPr>
            <a:r>
              <a:rPr lang="en-CA" sz="4500" dirty="0" smtClean="0"/>
              <a:t>1) What children’s literature is currently being used in Atlantic Canadian school classrooms?</a:t>
            </a:r>
          </a:p>
          <a:p>
            <a:pPr marL="0" indent="0">
              <a:buNone/>
            </a:pPr>
            <a:endParaRPr lang="en-CA" sz="4500" dirty="0" smtClean="0"/>
          </a:p>
          <a:p>
            <a:pPr marL="0" indent="0">
              <a:buNone/>
            </a:pPr>
            <a:r>
              <a:rPr lang="en-CA" sz="4500" dirty="0" smtClean="0"/>
              <a:t>2) Are teachers in the Atlantic provinces familiar with the work of both national and regional children’s authors and illustrators?...</a:t>
            </a:r>
          </a:p>
          <a:p>
            <a:pPr marL="0" indent="0">
              <a:buNone/>
            </a:pPr>
            <a:endParaRPr lang="en-CA" sz="3600" dirty="0"/>
          </a:p>
          <a:p>
            <a:pPr marL="0" indent="0">
              <a:buNone/>
            </a:pPr>
            <a:r>
              <a:rPr lang="en-CA" sz="3200" dirty="0" smtClean="0"/>
              <a:t>Howard, 2012, p. 3.</a:t>
            </a:r>
          </a:p>
        </p:txBody>
      </p:sp>
    </p:spTree>
    <p:extLst>
      <p:ext uri="{BB962C8B-B14F-4D97-AF65-F5344CB8AC3E}">
        <p14:creationId xmlns="" xmlns:p14="http://schemas.microsoft.com/office/powerpoint/2010/main" val="2430404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sz="4800" dirty="0" smtClean="0"/>
              <a:t>2. BUT only if we know why…  </a:t>
            </a:r>
            <a:endParaRPr lang="en-CA" sz="4800" dirty="0"/>
          </a:p>
        </p:txBody>
      </p:sp>
      <p:sp>
        <p:nvSpPr>
          <p:cNvPr id="4" name="Text Placeholder 3"/>
          <p:cNvSpPr>
            <a:spLocks noGrp="1"/>
          </p:cNvSpPr>
          <p:nvPr>
            <p:ph type="body" sz="quarter" idx="12"/>
          </p:nvPr>
        </p:nvSpPr>
        <p:spPr/>
        <p:txBody>
          <a:bodyPr>
            <a:normAutofit lnSpcReduction="10000"/>
          </a:bodyPr>
          <a:lstStyle/>
          <a:p>
            <a:pPr marL="0" indent="0" algn="ctr">
              <a:buNone/>
            </a:pPr>
            <a:r>
              <a:rPr lang="en-CA" sz="3000" dirty="0" smtClean="0"/>
              <a:t>Faced with these numbers, the library decided to investigate alternative modes of reference to reach their patrons… an active approach was needed.</a:t>
            </a:r>
          </a:p>
          <a:p>
            <a:pPr marL="0" indent="0" algn="ctr">
              <a:buNone/>
            </a:pPr>
            <a:endParaRPr lang="en-CA" sz="3000" dirty="0" smtClean="0"/>
          </a:p>
          <a:p>
            <a:pPr marL="0" indent="0" algn="ctr">
              <a:buNone/>
            </a:pPr>
            <a:r>
              <a:rPr lang="en-CA" sz="3000" dirty="0" smtClean="0"/>
              <a:t>It </a:t>
            </a:r>
            <a:r>
              <a:rPr lang="en-CA" sz="3000" dirty="0"/>
              <a:t>is clear, then, that mobile technologies offer libraries the opportunity to provide unprecedented access to their collections</a:t>
            </a:r>
            <a:r>
              <a:rPr lang="en-CA" sz="3000" dirty="0" smtClean="0"/>
              <a:t>.</a:t>
            </a:r>
          </a:p>
          <a:p>
            <a:pPr marL="0" indent="0" algn="ctr">
              <a:buNone/>
            </a:pPr>
            <a:endParaRPr lang="en-CA" sz="3000" dirty="0" smtClean="0"/>
          </a:p>
          <a:p>
            <a:pPr marL="0" indent="0" algn="ctr">
              <a:buNone/>
            </a:pPr>
            <a:endParaRPr lang="en-CA" sz="1200" dirty="0" smtClean="0"/>
          </a:p>
          <a:p>
            <a:pPr marL="0" indent="0">
              <a:buNone/>
            </a:pPr>
            <a:r>
              <a:rPr lang="en-CA" sz="2200" dirty="0" smtClean="0"/>
              <a:t>McCabe &amp; MacDonald, 2011, p. 2.;Doi, Mason, &amp; </a:t>
            </a:r>
            <a:r>
              <a:rPr lang="en-CA" sz="2200" dirty="0" err="1" smtClean="0"/>
              <a:t>Wiercinski</a:t>
            </a:r>
            <a:r>
              <a:rPr lang="en-CA" sz="2200" dirty="0" smtClean="0"/>
              <a:t>, 2011, p. 3.</a:t>
            </a:r>
          </a:p>
          <a:p>
            <a:pPr marL="0" indent="0">
              <a:buNone/>
            </a:pPr>
            <a:endParaRPr lang="en-CA" sz="3800" dirty="0" smtClean="0">
              <a:solidFill>
                <a:srgbClr val="871E1B"/>
              </a:solidFill>
            </a:endParaRPr>
          </a:p>
        </p:txBody>
      </p:sp>
    </p:spTree>
    <p:extLst>
      <p:ext uri="{BB962C8B-B14F-4D97-AF65-F5344CB8AC3E}">
        <p14:creationId xmlns="" xmlns:p14="http://schemas.microsoft.com/office/powerpoint/2010/main" val="3932178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sz="4800" dirty="0" smtClean="0"/>
              <a:t>3. And have enough BACKGROUND to understand…  </a:t>
            </a:r>
            <a:endParaRPr lang="en-CA" sz="4800" dirty="0"/>
          </a:p>
        </p:txBody>
      </p:sp>
      <p:sp>
        <p:nvSpPr>
          <p:cNvPr id="4" name="Text Placeholder 3"/>
          <p:cNvSpPr>
            <a:spLocks noGrp="1"/>
          </p:cNvSpPr>
          <p:nvPr>
            <p:ph type="body" sz="quarter" idx="12"/>
          </p:nvPr>
        </p:nvSpPr>
        <p:spPr/>
        <p:txBody>
          <a:bodyPr>
            <a:normAutofit fontScale="92500" lnSpcReduction="20000"/>
          </a:bodyPr>
          <a:lstStyle/>
          <a:p>
            <a:pPr marL="0" indent="0" algn="ctr">
              <a:buNone/>
            </a:pPr>
            <a:endParaRPr lang="en-CA" sz="4000" dirty="0" smtClean="0"/>
          </a:p>
          <a:p>
            <a:pPr marL="0" indent="0" algn="ctr">
              <a:buNone/>
            </a:pPr>
            <a:r>
              <a:rPr lang="en-CA" sz="4000" dirty="0" smtClean="0"/>
              <a:t>Some of the reasons for this trend….</a:t>
            </a:r>
          </a:p>
          <a:p>
            <a:pPr marL="0" indent="0" algn="ctr">
              <a:buNone/>
            </a:pPr>
            <a:endParaRPr lang="en-CA" sz="4000" dirty="0" smtClean="0"/>
          </a:p>
          <a:p>
            <a:pPr marL="0" indent="0" algn="ctr">
              <a:buNone/>
            </a:pPr>
            <a:r>
              <a:rPr lang="en-CA" sz="4000" dirty="0" smtClean="0"/>
              <a:t>The term “roaming reference” has never been clearly defined….In essence, it is anything occurring away from the confines of the reference desk.</a:t>
            </a:r>
          </a:p>
          <a:p>
            <a:pPr marL="0" indent="0" algn="ctr">
              <a:buNone/>
            </a:pPr>
            <a:endParaRPr lang="en-CA" sz="2000" dirty="0" smtClean="0"/>
          </a:p>
          <a:p>
            <a:pPr marL="0" indent="0">
              <a:buNone/>
            </a:pPr>
            <a:r>
              <a:rPr lang="en-CA" sz="2000" dirty="0" err="1" smtClean="0"/>
              <a:t>Horwath</a:t>
            </a:r>
            <a:r>
              <a:rPr lang="en-CA" sz="2000" dirty="0" smtClean="0"/>
              <a:t>, 2012, p. 2.; McCabe &amp; MacDonald, 2011, p. 2.</a:t>
            </a:r>
            <a:endParaRPr lang="en-CA" sz="4000" dirty="0" smtClean="0"/>
          </a:p>
          <a:p>
            <a:pPr marL="0" indent="0">
              <a:buNone/>
            </a:pPr>
            <a:endParaRPr lang="en-CA" sz="5900" dirty="0" smtClean="0">
              <a:solidFill>
                <a:srgbClr val="871E1B"/>
              </a:solidFill>
            </a:endParaRPr>
          </a:p>
          <a:p>
            <a:pPr marL="0" indent="0" algn="ctr">
              <a:buNone/>
            </a:pPr>
            <a:endParaRPr lang="en-CA" sz="3600" dirty="0" smtClean="0">
              <a:solidFill>
                <a:srgbClr val="871E1B"/>
              </a:solidFill>
            </a:endParaRPr>
          </a:p>
          <a:p>
            <a:pPr marL="0" indent="0" algn="ctr">
              <a:buNone/>
            </a:pPr>
            <a:endParaRPr lang="en-CA" sz="3600" dirty="0" smtClean="0">
              <a:solidFill>
                <a:srgbClr val="871E1B"/>
              </a:solidFill>
            </a:endParaRPr>
          </a:p>
          <a:p>
            <a:pPr marL="0" indent="0" algn="ctr">
              <a:buNone/>
            </a:pPr>
            <a:endParaRPr lang="en-CA" sz="3600" dirty="0" smtClean="0">
              <a:solidFill>
                <a:srgbClr val="871E1B"/>
              </a:solidFill>
            </a:endParaRPr>
          </a:p>
          <a:p>
            <a:pPr marL="0" indent="0" algn="ctr">
              <a:buNone/>
            </a:pPr>
            <a:endParaRPr lang="en-CA" sz="3600" dirty="0" smtClean="0">
              <a:solidFill>
                <a:srgbClr val="871E1B"/>
              </a:solidFill>
            </a:endParaRPr>
          </a:p>
          <a:p>
            <a:pPr marL="0" indent="0" algn="ctr">
              <a:buNone/>
            </a:pPr>
            <a:endParaRPr lang="en-CA" sz="3600" dirty="0" smtClean="0">
              <a:solidFill>
                <a:srgbClr val="871E1B"/>
              </a:solidFill>
            </a:endParaRPr>
          </a:p>
          <a:p>
            <a:pPr marL="0" indent="0">
              <a:buNone/>
            </a:pPr>
            <a:endParaRPr lang="en-CA" sz="3600" dirty="0" smtClean="0">
              <a:solidFill>
                <a:srgbClr val="871E1B"/>
              </a:solidFill>
            </a:endParaRPr>
          </a:p>
          <a:p>
            <a:pPr marL="0" indent="0">
              <a:buNone/>
            </a:pPr>
            <a:endParaRPr lang="en-CA" sz="3600" dirty="0" smtClean="0">
              <a:solidFill>
                <a:srgbClr val="871E1B"/>
              </a:solidFill>
            </a:endParaRPr>
          </a:p>
        </p:txBody>
      </p:sp>
    </p:spTree>
    <p:extLst>
      <p:ext uri="{BB962C8B-B14F-4D97-AF65-F5344CB8AC3E}">
        <p14:creationId xmlns="" xmlns:p14="http://schemas.microsoft.com/office/powerpoint/2010/main" val="12346977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871E1B"/>
                </a:solidFill>
              </a:rPr>
              <a:t>Biggest Pitfall of the Literature Review in the T&amp;R Section</a:t>
            </a:r>
            <a:endParaRPr lang="en-US" dirty="0">
              <a:solidFill>
                <a:srgbClr val="871E1B"/>
              </a:solidFill>
            </a:endParaRPr>
          </a:p>
        </p:txBody>
      </p:sp>
      <p:pic>
        <p:nvPicPr>
          <p:cNvPr id="4" name="Content Placeholder 3" descr="3303919983_9a774f36da_o.jpg"/>
          <p:cNvPicPr>
            <a:picLocks noGrp="1" noChangeAspect="1"/>
          </p:cNvPicPr>
          <p:nvPr>
            <p:ph idx="1"/>
          </p:nvPr>
        </p:nvPicPr>
        <p:blipFill rotWithShape="1">
          <a:blip r:embed="rId3" cstate="print">
            <a:extLst>
              <a:ext uri="{28A0092B-C50C-407E-A947-70E740481C1C}">
                <a14:useLocalDpi xmlns="" xmlns:a14="http://schemas.microsoft.com/office/drawing/2010/main" val="0"/>
              </a:ext>
            </a:extLst>
          </a:blip>
          <a:srcRect l="1165" t="4929" r="652" b="28168"/>
          <a:stretch/>
        </p:blipFill>
        <p:spPr>
          <a:xfrm>
            <a:off x="377825" y="1557338"/>
            <a:ext cx="8308975" cy="4568825"/>
          </a:xfrm>
        </p:spPr>
      </p:pic>
    </p:spTree>
    <p:extLst>
      <p:ext uri="{BB962C8B-B14F-4D97-AF65-F5344CB8AC3E}">
        <p14:creationId xmlns="" xmlns:p14="http://schemas.microsoft.com/office/powerpoint/2010/main" val="34334576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Literature Review Opening Paragraph</a:t>
            </a:r>
            <a:endParaRPr lang="en-CA" dirty="0"/>
          </a:p>
        </p:txBody>
      </p:sp>
      <p:sp>
        <p:nvSpPr>
          <p:cNvPr id="4" name="Text Placeholder 3"/>
          <p:cNvSpPr>
            <a:spLocks noGrp="1"/>
          </p:cNvSpPr>
          <p:nvPr>
            <p:ph type="body" sz="quarter" idx="12"/>
          </p:nvPr>
        </p:nvSpPr>
        <p:spPr>
          <a:xfrm>
            <a:off x="251520" y="2204864"/>
            <a:ext cx="8640960" cy="4536504"/>
          </a:xfrm>
        </p:spPr>
        <p:txBody>
          <a:bodyPr>
            <a:normAutofit fontScale="70000" lnSpcReduction="20000"/>
          </a:bodyPr>
          <a:lstStyle/>
          <a:p>
            <a:pPr marL="0" indent="0">
              <a:buNone/>
            </a:pPr>
            <a:endParaRPr lang="en-US" sz="3600" b="1" dirty="0">
              <a:solidFill>
                <a:schemeClr val="tx1"/>
              </a:solidFill>
            </a:endParaRPr>
          </a:p>
          <a:p>
            <a:pPr marL="0" indent="0">
              <a:buNone/>
            </a:pPr>
            <a:r>
              <a:rPr lang="en-US" sz="3600" dirty="0">
                <a:solidFill>
                  <a:schemeClr val="tx1"/>
                </a:solidFill>
              </a:rPr>
              <a:t>While the number of projects in libraries has been increasing, </a:t>
            </a:r>
            <a:r>
              <a:rPr lang="en-US" sz="3600" b="1" dirty="0">
                <a:solidFill>
                  <a:srgbClr val="871E1B"/>
                </a:solidFill>
              </a:rPr>
              <a:t>the topic of PM has not been written about as much as other subjects in the library literature </a:t>
            </a:r>
            <a:r>
              <a:rPr lang="en-US" sz="3600" dirty="0">
                <a:solidFill>
                  <a:schemeClr val="tx1"/>
                </a:solidFill>
              </a:rPr>
              <a:t>(</a:t>
            </a:r>
            <a:r>
              <a:rPr lang="en-US" sz="3600" dirty="0" err="1">
                <a:solidFill>
                  <a:schemeClr val="tx1"/>
                </a:solidFill>
              </a:rPr>
              <a:t>Burich</a:t>
            </a:r>
            <a:r>
              <a:rPr lang="en-US" sz="3600" dirty="0">
                <a:solidFill>
                  <a:schemeClr val="tx1"/>
                </a:solidFill>
              </a:rPr>
              <a:t> et al. 19; Feeney and </a:t>
            </a:r>
            <a:r>
              <a:rPr lang="en-US" sz="3600" dirty="0" err="1">
                <a:solidFill>
                  <a:schemeClr val="tx1"/>
                </a:solidFill>
              </a:rPr>
              <a:t>Sult</a:t>
            </a:r>
            <a:r>
              <a:rPr lang="en-US" sz="3600" dirty="0">
                <a:solidFill>
                  <a:schemeClr val="tx1"/>
                </a:solidFill>
              </a:rPr>
              <a:t> 745; Winston and Hoffman 52 and 55). However, within the literature that does exist, </a:t>
            </a:r>
            <a:r>
              <a:rPr lang="en-US" sz="3600" b="1" dirty="0"/>
              <a:t>there are three aspects of the topic that are described in detail: </a:t>
            </a:r>
            <a:r>
              <a:rPr lang="en-US" sz="3600" dirty="0">
                <a:solidFill>
                  <a:srgbClr val="871E1B"/>
                </a:solidFill>
              </a:rPr>
              <a:t>1) </a:t>
            </a:r>
            <a:r>
              <a:rPr lang="en-US" sz="3600" dirty="0">
                <a:solidFill>
                  <a:schemeClr val="tx1"/>
                </a:solidFill>
              </a:rPr>
              <a:t>the PM methodologies used to manage particular library projects, </a:t>
            </a:r>
            <a:r>
              <a:rPr lang="en-US" sz="3600" dirty="0">
                <a:solidFill>
                  <a:srgbClr val="871E1B"/>
                </a:solidFill>
              </a:rPr>
              <a:t>2) </a:t>
            </a:r>
            <a:r>
              <a:rPr lang="en-US" sz="3600" dirty="0">
                <a:solidFill>
                  <a:schemeClr val="tx1"/>
                </a:solidFill>
              </a:rPr>
              <a:t>PM methodologies and/or tools for librarians discussed on a general level (i.e., not related to particular library projects) and </a:t>
            </a:r>
            <a:r>
              <a:rPr lang="en-US" sz="3600" dirty="0">
                <a:solidFill>
                  <a:srgbClr val="871E1B"/>
                </a:solidFill>
              </a:rPr>
              <a:t>3) </a:t>
            </a:r>
            <a:r>
              <a:rPr lang="en-US" sz="3600" dirty="0">
                <a:solidFill>
                  <a:schemeClr val="tx1"/>
                </a:solidFill>
              </a:rPr>
              <a:t>PM training and skills needed by librarians</a:t>
            </a:r>
            <a:r>
              <a:rPr lang="en-US" sz="3600" dirty="0" smtClean="0">
                <a:solidFill>
                  <a:schemeClr val="tx1"/>
                </a:solidFill>
              </a:rPr>
              <a:t>. </a:t>
            </a:r>
            <a:r>
              <a:rPr lang="en-US" sz="3600" b="1" dirty="0" smtClean="0">
                <a:solidFill>
                  <a:srgbClr val="871E1B"/>
                </a:solidFill>
              </a:rPr>
              <a:t>What follows is a discussion of the library literature grouped by these three themes. </a:t>
            </a:r>
          </a:p>
          <a:p>
            <a:pPr marL="0" indent="0">
              <a:buNone/>
            </a:pPr>
            <a:endParaRPr lang="en-US" sz="2000" b="1" dirty="0" smtClean="0">
              <a:solidFill>
                <a:srgbClr val="871E1B"/>
              </a:solidFill>
            </a:endParaRPr>
          </a:p>
          <a:p>
            <a:pPr marL="0" indent="0">
              <a:buNone/>
            </a:pPr>
            <a:r>
              <a:rPr lang="en-US" sz="2000" b="1" dirty="0" err="1" smtClean="0">
                <a:solidFill>
                  <a:schemeClr val="tx1"/>
                </a:solidFill>
              </a:rPr>
              <a:t>Horwath</a:t>
            </a:r>
            <a:r>
              <a:rPr lang="en-US" sz="2000" b="1" dirty="0" smtClean="0">
                <a:solidFill>
                  <a:schemeClr val="tx1"/>
                </a:solidFill>
              </a:rPr>
              <a:t>, 2012, p. 2.</a:t>
            </a:r>
            <a:endParaRPr lang="en-CA" sz="3600" b="1" dirty="0">
              <a:solidFill>
                <a:schemeClr val="tx1"/>
              </a:solidFill>
            </a:endParaRPr>
          </a:p>
        </p:txBody>
      </p:sp>
    </p:spTree>
    <p:extLst>
      <p:ext uri="{BB962C8B-B14F-4D97-AF65-F5344CB8AC3E}">
        <p14:creationId xmlns="" xmlns:p14="http://schemas.microsoft.com/office/powerpoint/2010/main" val="377286218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Methodology</a:t>
            </a:r>
            <a:endParaRPr lang="en-CA" dirty="0"/>
          </a:p>
        </p:txBody>
      </p:sp>
      <p:sp>
        <p:nvSpPr>
          <p:cNvPr id="4" name="Text Placeholder 3"/>
          <p:cNvSpPr>
            <a:spLocks noGrp="1"/>
          </p:cNvSpPr>
          <p:nvPr>
            <p:ph type="body" sz="quarter" idx="12"/>
          </p:nvPr>
        </p:nvSpPr>
        <p:spPr/>
        <p:txBody>
          <a:bodyPr>
            <a:normAutofit/>
          </a:bodyPr>
          <a:lstStyle/>
          <a:p>
            <a:pPr marL="0" indent="0" algn="ctr">
              <a:buNone/>
            </a:pPr>
            <a:endParaRPr lang="en-CA" sz="3600" dirty="0"/>
          </a:p>
        </p:txBody>
      </p:sp>
      <p:pic>
        <p:nvPicPr>
          <p:cNvPr id="3" name="Picture 2"/>
          <p:cNvPicPr>
            <a:picLocks noChangeAspect="1"/>
          </p:cNvPicPr>
          <p:nvPr/>
        </p:nvPicPr>
        <p:blipFill>
          <a:blip r:embed="rId3" cstate="print"/>
          <a:stretch>
            <a:fillRect/>
          </a:stretch>
        </p:blipFill>
        <p:spPr>
          <a:xfrm>
            <a:off x="3275856" y="2708920"/>
            <a:ext cx="2264740" cy="3121256"/>
          </a:xfrm>
          <a:prstGeom prst="rect">
            <a:avLst/>
          </a:prstGeom>
        </p:spPr>
      </p:pic>
      <p:pic>
        <p:nvPicPr>
          <p:cNvPr id="8" name="Content Placeholder 3" descr="4291413264_a73a24c387.jpg"/>
          <p:cNvPicPr>
            <a:picLocks noChangeAspect="1"/>
          </p:cNvPicPr>
          <p:nvPr/>
        </p:nvPicPr>
        <p:blipFill>
          <a:blip r:embed="rId4" cstate="print">
            <a:extLst>
              <a:ext uri="{28A0092B-C50C-407E-A947-70E740481C1C}">
                <a14:useLocalDpi xmlns="" xmlns:a14="http://schemas.microsoft.com/office/drawing/2010/main" val="0"/>
              </a:ext>
            </a:extLst>
          </a:blip>
          <a:srcRect t="16790" b="16790"/>
          <a:stretch>
            <a:fillRect/>
          </a:stretch>
        </p:blipFill>
        <p:spPr>
          <a:xfrm>
            <a:off x="395536" y="1916832"/>
            <a:ext cx="8229600" cy="4525963"/>
          </a:xfrm>
          <a:prstGeom prst="rect">
            <a:avLst/>
          </a:prstGeom>
        </p:spPr>
      </p:pic>
    </p:spTree>
    <p:extLst>
      <p:ext uri="{BB962C8B-B14F-4D97-AF65-F5344CB8AC3E}">
        <p14:creationId xmlns="" xmlns:p14="http://schemas.microsoft.com/office/powerpoint/2010/main" val="7032248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556792"/>
            <a:ext cx="8640960" cy="360040"/>
          </a:xfrm>
        </p:spPr>
        <p:txBody>
          <a:bodyPr>
            <a:normAutofit fontScale="90000"/>
          </a:bodyPr>
          <a:lstStyle/>
          <a:p>
            <a:r>
              <a:rPr lang="en-CA" sz="4800" dirty="0" smtClean="0"/>
              <a:t>A noteworthy methodology section</a:t>
            </a:r>
            <a:r>
              <a:rPr lang="en-CA" sz="4800" b="1" dirty="0" smtClean="0"/>
              <a:t/>
            </a:r>
            <a:br>
              <a:rPr lang="en-CA" sz="4800" b="1" dirty="0" smtClean="0"/>
            </a:br>
            <a:endParaRPr lang="en-CA" sz="4800" b="1" dirty="0"/>
          </a:p>
        </p:txBody>
      </p:sp>
      <p:sp>
        <p:nvSpPr>
          <p:cNvPr id="4" name="Text Placeholder 3"/>
          <p:cNvSpPr>
            <a:spLocks noGrp="1"/>
          </p:cNvSpPr>
          <p:nvPr>
            <p:ph type="body" sz="quarter" idx="12"/>
          </p:nvPr>
        </p:nvSpPr>
        <p:spPr/>
        <p:txBody>
          <a:bodyPr>
            <a:normAutofit fontScale="85000" lnSpcReduction="20000"/>
          </a:bodyPr>
          <a:lstStyle/>
          <a:p>
            <a:pPr marL="0" indent="0">
              <a:buNone/>
            </a:pPr>
            <a:r>
              <a:rPr lang="en-CA" sz="3200" dirty="0"/>
              <a:t>Peterson, S. S. (2012). </a:t>
            </a:r>
            <a:r>
              <a:rPr lang="en-CA" sz="3200" i="1" dirty="0"/>
              <a:t>(7)</a:t>
            </a:r>
            <a:r>
              <a:rPr lang="en-CA" sz="3200" dirty="0"/>
              <a:t>2, 1-21.</a:t>
            </a:r>
            <a:r>
              <a:rPr lang="en-CA" sz="3200" dirty="0">
                <a:hlinkClick r:id="rId3"/>
              </a:rPr>
              <a:t>Preschool Early Literacy Programs in Ontario Public Libraries</a:t>
            </a:r>
            <a:endParaRPr lang="en-CA" sz="3200" dirty="0"/>
          </a:p>
          <a:p>
            <a:pPr marL="0" indent="0">
              <a:buNone/>
            </a:pPr>
            <a:r>
              <a:rPr lang="en-CA" sz="3100" dirty="0" smtClean="0"/>
              <a:t>The </a:t>
            </a:r>
            <a:r>
              <a:rPr lang="en-CA" sz="3100" dirty="0"/>
              <a:t>multi-method approach has contributed significantly to the validity and robustness of this data. While these children are too young to be interviewed, their "voices" have been captured through observation. All too often our research just examines adult perspectives. The sampling appears to be appropriate; in any case the author(s) has(have) described the limitations of the sampling. There certainly is enough data. Reporting the numbers gave a nice quantitative overview; sharing excerpts from the qualitative data made the number findings come alive. </a:t>
            </a:r>
            <a:endParaRPr lang="en-CA" sz="3100" dirty="0" smtClean="0"/>
          </a:p>
          <a:p>
            <a:pPr marL="0" indent="0">
              <a:buNone/>
            </a:pPr>
            <a:r>
              <a:rPr lang="en-CA" sz="1400" dirty="0" smtClean="0"/>
              <a:t>Anonymous Peer-Reviewer for Partnership.</a:t>
            </a:r>
            <a:endParaRPr lang="en-CA" sz="1600" dirty="0" smtClean="0"/>
          </a:p>
          <a:p>
            <a:pPr marL="0" indent="0" algn="ctr">
              <a:buNone/>
            </a:pPr>
            <a:endParaRPr lang="en-CA" sz="3600" dirty="0" smtClean="0">
              <a:solidFill>
                <a:srgbClr val="871E1B"/>
              </a:solidFill>
            </a:endParaRPr>
          </a:p>
        </p:txBody>
      </p:sp>
    </p:spTree>
    <p:extLst>
      <p:ext uri="{BB962C8B-B14F-4D97-AF65-F5344CB8AC3E}">
        <p14:creationId xmlns="" xmlns:p14="http://schemas.microsoft.com/office/powerpoint/2010/main" val="36034287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sz="4800" dirty="0" smtClean="0"/>
              <a:t>Some of our best results sections </a:t>
            </a:r>
            <a:endParaRPr lang="en-CA" sz="4800" dirty="0"/>
          </a:p>
        </p:txBody>
      </p:sp>
      <p:sp>
        <p:nvSpPr>
          <p:cNvPr id="4" name="Text Placeholder 3"/>
          <p:cNvSpPr>
            <a:spLocks noGrp="1"/>
          </p:cNvSpPr>
          <p:nvPr>
            <p:ph type="body" sz="quarter" idx="12"/>
          </p:nvPr>
        </p:nvSpPr>
        <p:spPr/>
        <p:txBody>
          <a:bodyPr>
            <a:normAutofit/>
          </a:bodyPr>
          <a:lstStyle/>
          <a:p>
            <a:pPr marL="0" indent="0">
              <a:buNone/>
            </a:pPr>
            <a:endParaRPr lang="en-CA" sz="3600" dirty="0" smtClean="0">
              <a:solidFill>
                <a:srgbClr val="871E1B"/>
              </a:solidFill>
            </a:endParaRPr>
          </a:p>
          <a:p>
            <a:pPr marL="0" indent="0" algn="ctr">
              <a:buNone/>
            </a:pPr>
            <a:r>
              <a:rPr lang="en-CA" sz="3600" dirty="0" smtClean="0"/>
              <a:t>Make effective use of charts and tables</a:t>
            </a:r>
          </a:p>
          <a:p>
            <a:pPr marL="0" indent="0" algn="ctr">
              <a:buNone/>
            </a:pPr>
            <a:r>
              <a:rPr lang="en-CA" sz="3600" dirty="0" smtClean="0"/>
              <a:t>But… charts and tables that are clear…</a:t>
            </a:r>
          </a:p>
          <a:p>
            <a:pPr marL="0" indent="0" algn="ctr">
              <a:buNone/>
            </a:pPr>
            <a:r>
              <a:rPr lang="en-CA" sz="3600" dirty="0" smtClean="0"/>
              <a:t>And effective summaries of textual data…</a:t>
            </a:r>
          </a:p>
          <a:p>
            <a:pPr marL="0" indent="0" algn="ctr">
              <a:buNone/>
            </a:pPr>
            <a:endParaRPr lang="en-CA" sz="3600" dirty="0" smtClean="0"/>
          </a:p>
          <a:p>
            <a:pPr marL="0" indent="0" algn="ctr">
              <a:buNone/>
            </a:pPr>
            <a:r>
              <a:rPr lang="en-CA" sz="3600" dirty="0" smtClean="0"/>
              <a:t>So…what DO these look like?</a:t>
            </a:r>
          </a:p>
        </p:txBody>
      </p:sp>
    </p:spTree>
    <p:extLst>
      <p:ext uri="{BB962C8B-B14F-4D97-AF65-F5344CB8AC3E}">
        <p14:creationId xmlns="" xmlns:p14="http://schemas.microsoft.com/office/powerpoint/2010/main" val="20192401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CA" dirty="0" smtClean="0"/>
              <a:t>Original Contributors</a:t>
            </a:r>
            <a:endParaRPr lang="en-CA" dirty="0"/>
          </a:p>
        </p:txBody>
      </p:sp>
      <p:sp>
        <p:nvSpPr>
          <p:cNvPr id="4" name="Text Placeholder 3"/>
          <p:cNvSpPr>
            <a:spLocks noGrp="1"/>
          </p:cNvSpPr>
          <p:nvPr>
            <p:ph type="body" sz="quarter" idx="12"/>
          </p:nvPr>
        </p:nvSpPr>
        <p:spPr/>
        <p:txBody>
          <a:bodyPr>
            <a:normAutofit lnSpcReduction="10000"/>
          </a:bodyPr>
          <a:lstStyle/>
          <a:p>
            <a:pPr marL="0" indent="0">
              <a:buNone/>
            </a:pPr>
            <a:r>
              <a:rPr lang="en-CA" sz="2400" dirty="0"/>
              <a:t>Sue Adams				Heather Morrison</a:t>
            </a:r>
          </a:p>
          <a:p>
            <a:pPr marL="0" indent="0">
              <a:buNone/>
            </a:pPr>
            <a:r>
              <a:rPr lang="en-CA" sz="2400" dirty="0"/>
              <a:t>Cynthia Archer			Erin Palmer</a:t>
            </a:r>
          </a:p>
          <a:p>
            <a:pPr marL="0" indent="0">
              <a:buNone/>
            </a:pPr>
            <a:r>
              <a:rPr lang="en-CA" sz="2400" dirty="0"/>
              <a:t>Catherine Baird			Della </a:t>
            </a:r>
            <a:r>
              <a:rPr lang="en-CA" sz="2400" dirty="0" err="1"/>
              <a:t>Paradis</a:t>
            </a:r>
            <a:endParaRPr lang="en-CA" sz="2400" dirty="0"/>
          </a:p>
          <a:p>
            <a:pPr marL="0" indent="0">
              <a:buNone/>
            </a:pPr>
            <a:r>
              <a:rPr lang="en-CA" sz="2400" dirty="0"/>
              <a:t>Tanis Fink				Jennifer Richard</a:t>
            </a:r>
          </a:p>
          <a:p>
            <a:pPr marL="0" indent="0">
              <a:buNone/>
            </a:pPr>
            <a:r>
              <a:rPr lang="en-CA" sz="2400" dirty="0"/>
              <a:t>Lindsay Glynn			</a:t>
            </a:r>
            <a:r>
              <a:rPr lang="en-CA" sz="2400" dirty="0" smtClean="0"/>
              <a:t>	Pam </a:t>
            </a:r>
            <a:r>
              <a:rPr lang="en-CA" sz="2400" dirty="0"/>
              <a:t>Ryan</a:t>
            </a:r>
          </a:p>
          <a:p>
            <a:pPr marL="0" indent="0">
              <a:buNone/>
            </a:pPr>
            <a:r>
              <a:rPr lang="en-CA" sz="2400" dirty="0"/>
              <a:t>Michael Hohner			Catherine </a:t>
            </a:r>
            <a:r>
              <a:rPr lang="en-CA" sz="2400" dirty="0" err="1"/>
              <a:t>Steeves</a:t>
            </a:r>
            <a:endParaRPr lang="en-CA" sz="2400" dirty="0"/>
          </a:p>
          <a:p>
            <a:pPr marL="0" indent="0">
              <a:buNone/>
            </a:pPr>
            <a:r>
              <a:rPr lang="en-CA" sz="2400" dirty="0"/>
              <a:t>Catherine Jeanjean			Shad Turner</a:t>
            </a:r>
          </a:p>
          <a:p>
            <a:pPr marL="0" indent="0">
              <a:buNone/>
            </a:pPr>
            <a:r>
              <a:rPr lang="en-CA" sz="2400" dirty="0"/>
              <a:t>Lorie </a:t>
            </a:r>
            <a:r>
              <a:rPr lang="en-CA" sz="2400" dirty="0" err="1"/>
              <a:t>Kloda</a:t>
            </a:r>
            <a:r>
              <a:rPr lang="en-CA" sz="2400" dirty="0"/>
              <a:t>				Virginia Wilson</a:t>
            </a:r>
          </a:p>
          <a:p>
            <a:pPr marL="0" indent="0">
              <a:buNone/>
            </a:pPr>
            <a:r>
              <a:rPr lang="en-CA" sz="2400" dirty="0"/>
              <a:t>Heather Matheson			Kelli </a:t>
            </a:r>
            <a:r>
              <a:rPr lang="en-CA" sz="2400" dirty="0" err="1"/>
              <a:t>Wooshue</a:t>
            </a:r>
            <a:endParaRPr lang="en-CA" sz="2400" dirty="0"/>
          </a:p>
          <a:p>
            <a:pPr marL="0" indent="0">
              <a:buNone/>
            </a:pPr>
            <a:r>
              <a:rPr lang="en-CA" sz="2400" dirty="0"/>
              <a:t>Cynthia </a:t>
            </a:r>
            <a:r>
              <a:rPr lang="en-CA" sz="2400" dirty="0" err="1"/>
              <a:t>McKeich</a:t>
            </a:r>
            <a:endParaRPr lang="en-CA" sz="2400" dirty="0"/>
          </a:p>
          <a:p>
            <a:pPr marL="0" indent="0">
              <a:buNone/>
            </a:pPr>
            <a:endParaRPr lang="en-CA" sz="2400" dirty="0"/>
          </a:p>
        </p:txBody>
      </p:sp>
    </p:spTree>
    <p:extLst>
      <p:ext uri="{BB962C8B-B14F-4D97-AF65-F5344CB8AC3E}">
        <p14:creationId xmlns="" xmlns:p14="http://schemas.microsoft.com/office/powerpoint/2010/main" val="1659484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Effective Use of a Bar Chart</a:t>
            </a:r>
            <a:endParaRPr lang="en-CA" dirty="0"/>
          </a:p>
        </p:txBody>
      </p:sp>
      <p:sp>
        <p:nvSpPr>
          <p:cNvPr id="4" name="Text Placeholder 3"/>
          <p:cNvSpPr>
            <a:spLocks noGrp="1"/>
          </p:cNvSpPr>
          <p:nvPr>
            <p:ph type="body" sz="quarter" idx="12"/>
          </p:nvPr>
        </p:nvSpPr>
        <p:spPr>
          <a:xfrm>
            <a:off x="251520" y="2204864"/>
            <a:ext cx="8640960" cy="4392488"/>
          </a:xfrm>
        </p:spPr>
        <p:txBody>
          <a:bodyPr>
            <a:normAutofit/>
          </a:bodyPr>
          <a:lstStyle/>
          <a:p>
            <a:pPr marL="0" indent="0">
              <a:buNone/>
            </a:pPr>
            <a:endParaRPr lang="en-CA" sz="3600" dirty="0" smtClean="0">
              <a:solidFill>
                <a:schemeClr val="tx1"/>
              </a:solidFill>
            </a:endParaRPr>
          </a:p>
          <a:p>
            <a:pPr marL="0" indent="0">
              <a:buNone/>
            </a:pPr>
            <a:endParaRPr lang="en-CA" sz="3600" dirty="0">
              <a:solidFill>
                <a:schemeClr val="tx1"/>
              </a:solidFill>
            </a:endParaRPr>
          </a:p>
          <a:p>
            <a:pPr marL="0" indent="0">
              <a:buNone/>
            </a:pPr>
            <a:endParaRPr lang="en-CA" sz="3600" dirty="0" smtClean="0">
              <a:solidFill>
                <a:schemeClr val="tx1"/>
              </a:solidFill>
            </a:endParaRPr>
          </a:p>
          <a:p>
            <a:pPr marL="0" indent="0">
              <a:buNone/>
            </a:pPr>
            <a:endParaRPr lang="en-CA" sz="3600" dirty="0">
              <a:solidFill>
                <a:schemeClr val="tx1"/>
              </a:solidFill>
            </a:endParaRPr>
          </a:p>
          <a:p>
            <a:pPr marL="0" indent="0">
              <a:buNone/>
            </a:pPr>
            <a:endParaRPr lang="en-CA" sz="3600" dirty="0" smtClean="0">
              <a:solidFill>
                <a:schemeClr val="tx1"/>
              </a:solidFill>
            </a:endParaRPr>
          </a:p>
          <a:p>
            <a:pPr marL="0" indent="0">
              <a:buNone/>
            </a:pPr>
            <a:endParaRPr lang="en-CA" sz="3600" dirty="0">
              <a:solidFill>
                <a:schemeClr val="tx1"/>
              </a:solidFill>
            </a:endParaRPr>
          </a:p>
          <a:p>
            <a:pPr marL="0" indent="0">
              <a:buNone/>
            </a:pPr>
            <a:endParaRPr lang="en-CA" sz="1200" dirty="0" smtClean="0">
              <a:solidFill>
                <a:schemeClr val="tx1"/>
              </a:solidFill>
            </a:endParaRPr>
          </a:p>
          <a:p>
            <a:pPr marL="0" indent="0">
              <a:buNone/>
            </a:pPr>
            <a:r>
              <a:rPr lang="en-CA" sz="1200" dirty="0" smtClean="0">
                <a:solidFill>
                  <a:schemeClr val="tx1"/>
                </a:solidFill>
              </a:rPr>
              <a:t>Fox, 2007, p. 7.</a:t>
            </a:r>
          </a:p>
        </p:txBody>
      </p:sp>
      <p:pic>
        <p:nvPicPr>
          <p:cNvPr id="3" name="Picture 2" descr="Screen Shot 2013-01-22 at 6.39.17 PM.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95536" y="1916833"/>
            <a:ext cx="8496944" cy="4353805"/>
          </a:xfrm>
          <a:prstGeom prst="rect">
            <a:avLst/>
          </a:prstGeom>
        </p:spPr>
      </p:pic>
    </p:spTree>
    <p:extLst>
      <p:ext uri="{BB962C8B-B14F-4D97-AF65-F5344CB8AC3E}">
        <p14:creationId xmlns="" xmlns:p14="http://schemas.microsoft.com/office/powerpoint/2010/main" val="16779580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3-01-22 at 6.51.07 PM.pn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51520" y="2247900"/>
            <a:ext cx="8640960" cy="4421460"/>
          </a:xfrm>
          <a:prstGeom prst="rect">
            <a:avLst/>
          </a:prstGeom>
        </p:spPr>
      </p:pic>
      <p:sp>
        <p:nvSpPr>
          <p:cNvPr id="4" name="Text Placeholder 3"/>
          <p:cNvSpPr>
            <a:spLocks noGrp="1"/>
          </p:cNvSpPr>
          <p:nvPr>
            <p:ph type="body" sz="quarter" idx="12"/>
          </p:nvPr>
        </p:nvSpPr>
        <p:spPr>
          <a:xfrm>
            <a:off x="251520" y="2204865"/>
            <a:ext cx="8640960" cy="3888432"/>
          </a:xfrm>
        </p:spPr>
        <p:txBody>
          <a:bodyPr>
            <a:noAutofit/>
          </a:bodyPr>
          <a:lstStyle/>
          <a:p>
            <a:pPr marL="0" indent="0">
              <a:buNone/>
            </a:pPr>
            <a:endParaRPr lang="en-CA" sz="3600" dirty="0" smtClean="0">
              <a:solidFill>
                <a:schemeClr val="tx1"/>
              </a:solidFill>
            </a:endParaRPr>
          </a:p>
          <a:p>
            <a:pPr marL="0" indent="0">
              <a:buNone/>
            </a:pPr>
            <a:endParaRPr lang="en-CA" sz="3600" dirty="0">
              <a:solidFill>
                <a:schemeClr val="tx1"/>
              </a:solidFill>
            </a:endParaRPr>
          </a:p>
          <a:p>
            <a:pPr marL="0" indent="0">
              <a:buNone/>
            </a:pPr>
            <a:endParaRPr lang="en-CA" sz="3600" dirty="0" smtClean="0">
              <a:solidFill>
                <a:schemeClr val="tx1"/>
              </a:solidFill>
            </a:endParaRPr>
          </a:p>
          <a:p>
            <a:pPr marL="0" indent="0">
              <a:buNone/>
            </a:pPr>
            <a:endParaRPr lang="en-CA" sz="3600" dirty="0">
              <a:solidFill>
                <a:schemeClr val="tx1"/>
              </a:solidFill>
            </a:endParaRPr>
          </a:p>
          <a:p>
            <a:pPr marL="0" indent="0">
              <a:buNone/>
            </a:pPr>
            <a:endParaRPr lang="en-CA" sz="3600" dirty="0" smtClean="0">
              <a:solidFill>
                <a:schemeClr val="tx1"/>
              </a:solidFill>
            </a:endParaRPr>
          </a:p>
          <a:p>
            <a:pPr marL="0" indent="0">
              <a:buNone/>
            </a:pPr>
            <a:endParaRPr lang="en-CA" sz="3600" dirty="0">
              <a:solidFill>
                <a:schemeClr val="tx1"/>
              </a:solidFill>
            </a:endParaRPr>
          </a:p>
          <a:p>
            <a:pPr marL="0" indent="0">
              <a:buNone/>
            </a:pPr>
            <a:endParaRPr lang="en-CA" sz="1400" dirty="0" smtClean="0">
              <a:solidFill>
                <a:schemeClr val="tx1"/>
              </a:solidFill>
            </a:endParaRPr>
          </a:p>
          <a:p>
            <a:pPr marL="0" indent="0">
              <a:buNone/>
            </a:pPr>
            <a:r>
              <a:rPr lang="en-CA" sz="1400" dirty="0" smtClean="0">
                <a:solidFill>
                  <a:schemeClr val="tx1"/>
                </a:solidFill>
              </a:rPr>
              <a:t>Fox, 2007, p. 7.</a:t>
            </a:r>
          </a:p>
        </p:txBody>
      </p:sp>
      <p:sp>
        <p:nvSpPr>
          <p:cNvPr id="2" name="Title 1"/>
          <p:cNvSpPr>
            <a:spLocks noGrp="1"/>
          </p:cNvSpPr>
          <p:nvPr>
            <p:ph type="ctrTitle"/>
          </p:nvPr>
        </p:nvSpPr>
        <p:spPr/>
        <p:txBody>
          <a:bodyPr>
            <a:normAutofit/>
          </a:bodyPr>
          <a:lstStyle/>
          <a:p>
            <a:r>
              <a:rPr lang="en-CA" dirty="0" smtClean="0"/>
              <a:t>Effective Use of a Table</a:t>
            </a:r>
            <a:endParaRPr lang="en-CA" dirty="0"/>
          </a:p>
        </p:txBody>
      </p:sp>
    </p:spTree>
    <p:extLst>
      <p:ext uri="{BB962C8B-B14F-4D97-AF65-F5344CB8AC3E}">
        <p14:creationId xmlns="" xmlns:p14="http://schemas.microsoft.com/office/powerpoint/2010/main" val="100372626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smtClean="0"/>
              <a:t>So how might you represent textual data?</a:t>
            </a:r>
            <a:endParaRPr lang="en-CA" dirty="0"/>
          </a:p>
        </p:txBody>
      </p:sp>
      <p:sp>
        <p:nvSpPr>
          <p:cNvPr id="4" name="Text Placeholder 3"/>
          <p:cNvSpPr>
            <a:spLocks noGrp="1"/>
          </p:cNvSpPr>
          <p:nvPr>
            <p:ph type="body" sz="quarter" idx="12"/>
          </p:nvPr>
        </p:nvSpPr>
        <p:spPr/>
        <p:txBody>
          <a:bodyPr>
            <a:normAutofit fontScale="77500" lnSpcReduction="20000"/>
          </a:bodyPr>
          <a:lstStyle/>
          <a:p>
            <a:pPr marL="0" indent="0">
              <a:buNone/>
            </a:pPr>
            <a:r>
              <a:rPr lang="en-US" sz="3600" b="1" dirty="0"/>
              <a:t>Perspectives about Program </a:t>
            </a:r>
            <a:r>
              <a:rPr lang="en-US" sz="3600" b="1" dirty="0" smtClean="0"/>
              <a:t>Goals [Research Question]</a:t>
            </a:r>
          </a:p>
          <a:p>
            <a:pPr marL="0" indent="0">
              <a:buNone/>
            </a:pPr>
            <a:r>
              <a:rPr lang="en-US" sz="3600" dirty="0" smtClean="0">
                <a:solidFill>
                  <a:srgbClr val="3366FF"/>
                </a:solidFill>
              </a:rPr>
              <a:t>School </a:t>
            </a:r>
            <a:r>
              <a:rPr lang="en-US" sz="3600" dirty="0">
                <a:solidFill>
                  <a:srgbClr val="3366FF"/>
                </a:solidFill>
              </a:rPr>
              <a:t>readiness </a:t>
            </a:r>
            <a:r>
              <a:rPr lang="en-US" sz="3600" dirty="0"/>
              <a:t>was parents'/caregivers' predominant desired outcome for their children's participation in the library program. It was also an important goal for many library staff members. </a:t>
            </a:r>
            <a:r>
              <a:rPr lang="en-US" sz="3600" dirty="0" smtClean="0">
                <a:solidFill>
                  <a:srgbClr val="3366FF"/>
                </a:solidFill>
              </a:rPr>
              <a:t>Parents</a:t>
            </a:r>
            <a:r>
              <a:rPr lang="en-US" sz="3600" dirty="0">
                <a:solidFill>
                  <a:srgbClr val="3366FF"/>
                </a:solidFill>
              </a:rPr>
              <a:t>'/caregivers' gave specific examples </a:t>
            </a:r>
            <a:r>
              <a:rPr lang="en-US" sz="3600" dirty="0"/>
              <a:t>of the school readiness </a:t>
            </a:r>
            <a:r>
              <a:rPr lang="en-US" sz="3600" dirty="0" err="1"/>
              <a:t>behaviours</a:t>
            </a:r>
            <a:r>
              <a:rPr lang="en-US" sz="3600" dirty="0"/>
              <a:t> they hoped that their children would develop through participation in the library programs, including statements that they hoped the program would teach their children to </a:t>
            </a:r>
            <a:r>
              <a:rPr lang="en-US" sz="3600" dirty="0">
                <a:solidFill>
                  <a:srgbClr val="3366FF"/>
                </a:solidFill>
              </a:rPr>
              <a:t>"learn to sit and listen"</a:t>
            </a:r>
            <a:r>
              <a:rPr lang="en-US" sz="3600" dirty="0"/>
              <a:t> and </a:t>
            </a:r>
            <a:r>
              <a:rPr lang="en-US" sz="3600" dirty="0">
                <a:solidFill>
                  <a:srgbClr val="3366FF"/>
                </a:solidFill>
              </a:rPr>
              <a:t>"learn to interact with other kids"</a:t>
            </a:r>
            <a:r>
              <a:rPr lang="en-US" sz="3600" dirty="0" smtClean="0"/>
              <a:t>.</a:t>
            </a:r>
            <a:endParaRPr lang="en-US" sz="1400" dirty="0" smtClean="0"/>
          </a:p>
          <a:p>
            <a:pPr marL="0" indent="0">
              <a:buNone/>
            </a:pPr>
            <a:endParaRPr lang="en-US" sz="1400" dirty="0"/>
          </a:p>
          <a:p>
            <a:pPr marL="0" indent="0">
              <a:buNone/>
            </a:pPr>
            <a:r>
              <a:rPr lang="en-US" sz="1600" dirty="0" smtClean="0"/>
              <a:t>Stagg Peterson, 2012, p. 6.</a:t>
            </a:r>
            <a:endParaRPr lang="en-US" sz="2100" dirty="0"/>
          </a:p>
          <a:p>
            <a:pPr marL="0" indent="0">
              <a:buNone/>
            </a:pPr>
            <a:endParaRPr lang="en-CA" sz="3600" dirty="0" smtClean="0">
              <a:solidFill>
                <a:schemeClr val="tx1"/>
              </a:solidFill>
            </a:endParaRPr>
          </a:p>
        </p:txBody>
      </p:sp>
    </p:spTree>
    <p:extLst>
      <p:ext uri="{BB962C8B-B14F-4D97-AF65-F5344CB8AC3E}">
        <p14:creationId xmlns="" xmlns:p14="http://schemas.microsoft.com/office/powerpoint/2010/main" val="23378744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smtClean="0"/>
              <a:t>The discussion </a:t>
            </a:r>
            <a:r>
              <a:rPr lang="en-CA" dirty="0"/>
              <a:t>s</a:t>
            </a:r>
            <a:r>
              <a:rPr lang="en-CA" dirty="0" smtClean="0"/>
              <a:t>ection is where </a:t>
            </a:r>
            <a:r>
              <a:rPr lang="en-CA" dirty="0"/>
              <a:t>y</a:t>
            </a:r>
            <a:r>
              <a:rPr lang="en-CA" dirty="0" smtClean="0"/>
              <a:t>ou INTERPRET your results</a:t>
            </a:r>
            <a:endParaRPr lang="en-CA" dirty="0"/>
          </a:p>
        </p:txBody>
      </p:sp>
      <p:sp>
        <p:nvSpPr>
          <p:cNvPr id="4" name="Text Placeholder 3"/>
          <p:cNvSpPr>
            <a:spLocks noGrp="1"/>
          </p:cNvSpPr>
          <p:nvPr>
            <p:ph type="body" sz="quarter" idx="12"/>
          </p:nvPr>
        </p:nvSpPr>
        <p:spPr/>
        <p:txBody>
          <a:bodyPr>
            <a:normAutofit fontScale="85000" lnSpcReduction="20000"/>
          </a:bodyPr>
          <a:lstStyle/>
          <a:p>
            <a:pPr marL="0" indent="0">
              <a:buNone/>
            </a:pPr>
            <a:r>
              <a:rPr lang="en-CA" sz="3600" dirty="0" smtClean="0">
                <a:solidFill>
                  <a:schemeClr val="tx1"/>
                </a:solidFill>
              </a:rPr>
              <a:t>	</a:t>
            </a:r>
          </a:p>
          <a:p>
            <a:pPr marL="0" indent="0" algn="ctr">
              <a:buNone/>
            </a:pPr>
            <a:r>
              <a:rPr lang="en-CA" sz="3600" dirty="0" smtClean="0">
                <a:solidFill>
                  <a:schemeClr val="tx1"/>
                </a:solidFill>
              </a:rPr>
              <a:t>Your opening sentences might reiterate 	</a:t>
            </a:r>
            <a:br>
              <a:rPr lang="en-CA" sz="3600" dirty="0" smtClean="0">
                <a:solidFill>
                  <a:schemeClr val="tx1"/>
                </a:solidFill>
              </a:rPr>
            </a:br>
            <a:r>
              <a:rPr lang="en-CA" sz="3600" dirty="0" smtClean="0">
                <a:solidFill>
                  <a:schemeClr val="tx1"/>
                </a:solidFill>
              </a:rPr>
              <a:t>your most important findings.</a:t>
            </a:r>
          </a:p>
          <a:p>
            <a:pPr marL="0" indent="0" algn="ctr">
              <a:buNone/>
            </a:pPr>
            <a:endParaRPr lang="en-CA" sz="3600" dirty="0" smtClean="0">
              <a:solidFill>
                <a:schemeClr val="tx1"/>
              </a:solidFill>
            </a:endParaRPr>
          </a:p>
          <a:p>
            <a:pPr marL="0" indent="0" algn="ctr">
              <a:buNone/>
            </a:pPr>
            <a:r>
              <a:rPr lang="en-CA" sz="3600" dirty="0" smtClean="0">
                <a:solidFill>
                  <a:schemeClr val="tx1"/>
                </a:solidFill>
              </a:rPr>
              <a:t>You might start to</a:t>
            </a:r>
            <a:br>
              <a:rPr lang="en-CA" sz="3600" dirty="0" smtClean="0">
                <a:solidFill>
                  <a:schemeClr val="tx1"/>
                </a:solidFill>
              </a:rPr>
            </a:br>
            <a:r>
              <a:rPr lang="en-CA" sz="3600" dirty="0" smtClean="0">
                <a:solidFill>
                  <a:schemeClr val="tx1"/>
                </a:solidFill>
              </a:rPr>
              <a:t>compare them to other studies.</a:t>
            </a:r>
          </a:p>
          <a:p>
            <a:pPr marL="0" indent="0" algn="ctr">
              <a:buNone/>
            </a:pPr>
            <a:r>
              <a:rPr lang="en-CA" sz="3600" dirty="0" smtClean="0">
                <a:solidFill>
                  <a:schemeClr val="tx1"/>
                </a:solidFill>
              </a:rPr>
              <a:t/>
            </a:r>
            <a:br>
              <a:rPr lang="en-CA" sz="3600" dirty="0" smtClean="0">
                <a:solidFill>
                  <a:schemeClr val="tx1"/>
                </a:solidFill>
              </a:rPr>
            </a:br>
            <a:r>
              <a:rPr lang="en-CA" sz="3600" dirty="0" smtClean="0">
                <a:solidFill>
                  <a:schemeClr val="tx1"/>
                </a:solidFill>
              </a:rPr>
              <a:t>Perhaps you question how meaningful some of the definitions are….</a:t>
            </a:r>
            <a:endParaRPr lang="en-CA" sz="3600" dirty="0">
              <a:solidFill>
                <a:schemeClr val="tx1"/>
              </a:solidFill>
            </a:endParaRPr>
          </a:p>
        </p:txBody>
      </p:sp>
    </p:spTree>
    <p:extLst>
      <p:ext uri="{BB962C8B-B14F-4D97-AF65-F5344CB8AC3E}">
        <p14:creationId xmlns="" xmlns:p14="http://schemas.microsoft.com/office/powerpoint/2010/main" val="189185970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So what goes in the Conclusion?</a:t>
            </a:r>
            <a:endParaRPr lang="en-CA" dirty="0"/>
          </a:p>
        </p:txBody>
      </p:sp>
      <p:sp>
        <p:nvSpPr>
          <p:cNvPr id="4" name="Text Placeholder 3"/>
          <p:cNvSpPr>
            <a:spLocks noGrp="1"/>
          </p:cNvSpPr>
          <p:nvPr>
            <p:ph type="body" sz="quarter" idx="12"/>
          </p:nvPr>
        </p:nvSpPr>
        <p:spPr/>
        <p:txBody>
          <a:bodyPr>
            <a:normAutofit fontScale="92500" lnSpcReduction="10000"/>
          </a:bodyPr>
          <a:lstStyle/>
          <a:p>
            <a:pPr marL="0" indent="0">
              <a:buNone/>
            </a:pPr>
            <a:endParaRPr lang="en-CA" sz="3600" dirty="0" smtClean="0"/>
          </a:p>
          <a:p>
            <a:pPr marL="0" indent="0">
              <a:buNone/>
            </a:pPr>
            <a:r>
              <a:rPr lang="en-CA" sz="3600" dirty="0" smtClean="0"/>
              <a:t>The conclusions are based upon the research described </a:t>
            </a:r>
            <a:r>
              <a:rPr lang="en-CA" sz="3600" dirty="0" smtClean="0">
                <a:solidFill>
                  <a:srgbClr val="3366FF"/>
                </a:solidFill>
              </a:rPr>
              <a:t>in the body </a:t>
            </a:r>
            <a:r>
              <a:rPr lang="en-CA" sz="3600" dirty="0" smtClean="0"/>
              <a:t>of the manuscript.</a:t>
            </a:r>
            <a:br>
              <a:rPr lang="en-CA" sz="3600" dirty="0" smtClean="0"/>
            </a:br>
            <a:endParaRPr lang="en-CA" sz="3600" dirty="0" smtClean="0"/>
          </a:p>
          <a:p>
            <a:pPr marL="0" indent="0" algn="ctr">
              <a:buNone/>
            </a:pPr>
            <a:r>
              <a:rPr lang="en-CA" sz="3600" dirty="0" smtClean="0">
                <a:solidFill>
                  <a:schemeClr val="tx2"/>
                </a:solidFill>
              </a:rPr>
              <a:t>There </a:t>
            </a:r>
            <a:r>
              <a:rPr lang="en-CA" sz="3600" dirty="0">
                <a:solidFill>
                  <a:schemeClr val="tx2"/>
                </a:solidFill>
              </a:rPr>
              <a:t>is never any new information…ever</a:t>
            </a:r>
            <a:r>
              <a:rPr lang="en-CA" sz="3600" dirty="0" smtClean="0">
                <a:solidFill>
                  <a:schemeClr val="tx2"/>
                </a:solidFill>
              </a:rPr>
              <a:t>.</a:t>
            </a:r>
            <a:br>
              <a:rPr lang="en-CA" sz="3600" dirty="0" smtClean="0">
                <a:solidFill>
                  <a:schemeClr val="tx2"/>
                </a:solidFill>
              </a:rPr>
            </a:br>
            <a:endParaRPr lang="en-CA" sz="3600" dirty="0" smtClean="0">
              <a:solidFill>
                <a:schemeClr val="tx2"/>
              </a:solidFill>
            </a:endParaRPr>
          </a:p>
          <a:p>
            <a:pPr marL="0" indent="0">
              <a:buNone/>
            </a:pPr>
            <a:r>
              <a:rPr lang="en-CA" sz="3600" dirty="0" smtClean="0"/>
              <a:t>They are </a:t>
            </a:r>
            <a:r>
              <a:rPr lang="en-CA" sz="3600" dirty="0" smtClean="0">
                <a:solidFill>
                  <a:srgbClr val="3366FF"/>
                </a:solidFill>
              </a:rPr>
              <a:t>reasonable</a:t>
            </a:r>
            <a:r>
              <a:rPr lang="en-CA" sz="3600" dirty="0" smtClean="0"/>
              <a:t> based upon the findings, and the scope, or the limitations of the research. </a:t>
            </a:r>
            <a:endParaRPr lang="en-CA" sz="3600" dirty="0"/>
          </a:p>
          <a:p>
            <a:pPr marL="0" indent="0" algn="ctr">
              <a:buNone/>
            </a:pPr>
            <a:endParaRPr lang="en-CA" sz="3600" dirty="0" smtClean="0">
              <a:solidFill>
                <a:schemeClr val="tx2"/>
              </a:solidFill>
            </a:endParaRPr>
          </a:p>
        </p:txBody>
      </p:sp>
    </p:spTree>
    <p:extLst>
      <p:ext uri="{BB962C8B-B14F-4D97-AF65-F5344CB8AC3E}">
        <p14:creationId xmlns="" xmlns:p14="http://schemas.microsoft.com/office/powerpoint/2010/main" val="23467687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In a preliminary read this editor asks…</a:t>
            </a:r>
            <a:endParaRPr lang="en-CA" dirty="0"/>
          </a:p>
        </p:txBody>
      </p:sp>
      <p:sp>
        <p:nvSpPr>
          <p:cNvPr id="4" name="Text Placeholder 3"/>
          <p:cNvSpPr>
            <a:spLocks noGrp="1"/>
          </p:cNvSpPr>
          <p:nvPr>
            <p:ph type="body" sz="quarter" idx="12"/>
          </p:nvPr>
        </p:nvSpPr>
        <p:spPr/>
        <p:txBody>
          <a:bodyPr>
            <a:normAutofit fontScale="70000" lnSpcReduction="20000"/>
          </a:bodyPr>
          <a:lstStyle/>
          <a:p>
            <a:r>
              <a:rPr lang="en-CA" sz="3600" dirty="0" smtClean="0"/>
              <a:t>Is the subject matter topical, of practical use, or of interest to our readers?</a:t>
            </a:r>
          </a:p>
          <a:p>
            <a:r>
              <a:rPr lang="en-CA" sz="3600" dirty="0" smtClean="0"/>
              <a:t>Is the scope research, theory, or a substantial review article?</a:t>
            </a:r>
          </a:p>
          <a:p>
            <a:r>
              <a:rPr lang="en-CA" sz="3600" dirty="0"/>
              <a:t>If it is a research article is it complete</a:t>
            </a:r>
            <a:r>
              <a:rPr lang="en-CA" sz="3600" dirty="0" smtClean="0"/>
              <a:t>?</a:t>
            </a:r>
            <a:br>
              <a:rPr lang="en-CA" sz="3600" dirty="0" smtClean="0"/>
            </a:br>
            <a:r>
              <a:rPr lang="en-CA" sz="3600" dirty="0" smtClean="0"/>
              <a:t>Is it to a minimum standard of research?</a:t>
            </a:r>
            <a:endParaRPr lang="en-CA" sz="3600" dirty="0"/>
          </a:p>
          <a:p>
            <a:r>
              <a:rPr lang="en-CA" sz="3600" dirty="0"/>
              <a:t>If it is a theory or review article is it in sufficient depth?</a:t>
            </a:r>
          </a:p>
          <a:p>
            <a:r>
              <a:rPr lang="en-CA" sz="3600" dirty="0" smtClean="0"/>
              <a:t>Is it written to minimum standards of written English, grammar &amp; punctuation?</a:t>
            </a:r>
          </a:p>
          <a:p>
            <a:r>
              <a:rPr lang="en-CA" sz="3600" dirty="0" smtClean="0"/>
              <a:t>Is it MLA style?</a:t>
            </a:r>
          </a:p>
          <a:p>
            <a:r>
              <a:rPr lang="en-CA" sz="3600" dirty="0" smtClean="0"/>
              <a:t>Is it already published?</a:t>
            </a:r>
          </a:p>
          <a:p>
            <a:r>
              <a:rPr lang="en-CA" sz="3600" dirty="0" smtClean="0"/>
              <a:t>Is it anonymous?</a:t>
            </a:r>
          </a:p>
          <a:p>
            <a:endParaRPr lang="en-CA" sz="3600" dirty="0"/>
          </a:p>
        </p:txBody>
      </p:sp>
    </p:spTree>
    <p:extLst>
      <p:ext uri="{BB962C8B-B14F-4D97-AF65-F5344CB8AC3E}">
        <p14:creationId xmlns="" xmlns:p14="http://schemas.microsoft.com/office/powerpoint/2010/main" val="36791906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To put it visually</a:t>
            </a:r>
            <a:endParaRPr lang="en-CA" dirty="0"/>
          </a:p>
        </p:txBody>
      </p:sp>
      <p:sp>
        <p:nvSpPr>
          <p:cNvPr id="4" name="Text Placeholder 3"/>
          <p:cNvSpPr>
            <a:spLocks noGrp="1"/>
          </p:cNvSpPr>
          <p:nvPr>
            <p:ph type="body" sz="quarter" idx="12"/>
          </p:nvPr>
        </p:nvSpPr>
        <p:spPr/>
        <p:txBody>
          <a:bodyPr>
            <a:normAutofit/>
          </a:bodyPr>
          <a:lstStyle/>
          <a:p>
            <a:pPr marL="0" indent="0">
              <a:buNone/>
            </a:pPr>
            <a:endParaRPr lang="en-CA" sz="3600" dirty="0" smtClean="0"/>
          </a:p>
          <a:p>
            <a:pPr marL="0" indent="0">
              <a:buNone/>
            </a:pPr>
            <a:endParaRPr lang="en-CA" sz="3600" dirty="0"/>
          </a:p>
          <a:p>
            <a:pPr marL="0" indent="0">
              <a:buNone/>
            </a:pPr>
            <a:r>
              <a:rPr lang="en-CA" sz="3600" dirty="0" smtClean="0"/>
              <a:t>Has a trusted</a:t>
            </a:r>
          </a:p>
          <a:p>
            <a:pPr marL="0" indent="0">
              <a:buNone/>
            </a:pPr>
            <a:r>
              <a:rPr lang="en-CA" sz="3600" dirty="0" smtClean="0"/>
              <a:t>colleague read your</a:t>
            </a:r>
          </a:p>
          <a:p>
            <a:pPr marL="0" indent="0">
              <a:buNone/>
            </a:pPr>
            <a:r>
              <a:rPr lang="en-CA" sz="3600" dirty="0"/>
              <a:t>m</a:t>
            </a:r>
            <a:r>
              <a:rPr lang="en-CA" sz="3600" dirty="0" smtClean="0"/>
              <a:t>anuscript?</a:t>
            </a:r>
          </a:p>
        </p:txBody>
      </p:sp>
      <p:pic>
        <p:nvPicPr>
          <p:cNvPr id="3" name="Picture 2" descr="3575000735_6ba08467d9.jp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499992" y="2276872"/>
            <a:ext cx="3960440" cy="3672408"/>
          </a:xfrm>
          <a:prstGeom prst="rect">
            <a:avLst/>
          </a:prstGeom>
        </p:spPr>
      </p:pic>
    </p:spTree>
    <p:extLst>
      <p:ext uri="{BB962C8B-B14F-4D97-AF65-F5344CB8AC3E}">
        <p14:creationId xmlns="" xmlns:p14="http://schemas.microsoft.com/office/powerpoint/2010/main" val="25555547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Post peer-review this editor looks for…</a:t>
            </a:r>
            <a:endParaRPr lang="en-CA" dirty="0"/>
          </a:p>
        </p:txBody>
      </p:sp>
      <p:sp>
        <p:nvSpPr>
          <p:cNvPr id="4" name="Text Placeholder 3"/>
          <p:cNvSpPr>
            <a:spLocks noGrp="1"/>
          </p:cNvSpPr>
          <p:nvPr>
            <p:ph type="body" sz="quarter" idx="12"/>
          </p:nvPr>
        </p:nvSpPr>
        <p:spPr/>
        <p:txBody>
          <a:bodyPr>
            <a:normAutofit/>
          </a:bodyPr>
          <a:lstStyle/>
          <a:p>
            <a:pPr marL="0" indent="0">
              <a:buNone/>
            </a:pPr>
            <a:endParaRPr lang="en-CA" sz="3600" dirty="0" smtClean="0"/>
          </a:p>
          <a:p>
            <a:pPr marL="0" indent="0">
              <a:buNone/>
            </a:pPr>
            <a:r>
              <a:rPr lang="en-CA" sz="3600" dirty="0" smtClean="0"/>
              <a:t>Thought given to the</a:t>
            </a:r>
            <a:br>
              <a:rPr lang="en-CA" sz="3600" dirty="0" smtClean="0"/>
            </a:br>
            <a:r>
              <a:rPr lang="en-CA" sz="3600" dirty="0" smtClean="0"/>
              <a:t>comments of the reviewers &amp;</a:t>
            </a:r>
          </a:p>
          <a:p>
            <a:pPr marL="0" indent="0">
              <a:buNone/>
            </a:pPr>
            <a:r>
              <a:rPr lang="en-CA" sz="3600" dirty="0"/>
              <a:t>t</a:t>
            </a:r>
            <a:r>
              <a:rPr lang="en-CA" sz="3600" dirty="0" smtClean="0"/>
              <a:t>his editor and appropriate</a:t>
            </a:r>
          </a:p>
          <a:p>
            <a:pPr marL="0" indent="0">
              <a:buNone/>
            </a:pPr>
            <a:r>
              <a:rPr lang="en-CA" sz="3600" smtClean="0"/>
              <a:t>revisions</a:t>
            </a:r>
            <a:endParaRPr lang="en-CA" sz="3600" dirty="0"/>
          </a:p>
        </p:txBody>
      </p:sp>
      <p:pic>
        <p:nvPicPr>
          <p:cNvPr id="3" name="Picture 2" descr="971611970_ac2748ca3b.jpg"/>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940152" y="2204864"/>
            <a:ext cx="2880319" cy="4324803"/>
          </a:xfrm>
          <a:prstGeom prst="rect">
            <a:avLst/>
          </a:prstGeom>
        </p:spPr>
      </p:pic>
    </p:spTree>
    <p:extLst>
      <p:ext uri="{BB962C8B-B14F-4D97-AF65-F5344CB8AC3E}">
        <p14:creationId xmlns="" xmlns:p14="http://schemas.microsoft.com/office/powerpoint/2010/main" val="35079000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Image Credits</a:t>
            </a:r>
            <a:endParaRPr lang="en-CA" dirty="0"/>
          </a:p>
        </p:txBody>
      </p:sp>
      <p:sp>
        <p:nvSpPr>
          <p:cNvPr id="4" name="Text Placeholder 3"/>
          <p:cNvSpPr>
            <a:spLocks noGrp="1"/>
          </p:cNvSpPr>
          <p:nvPr>
            <p:ph type="body" sz="quarter" idx="12"/>
          </p:nvPr>
        </p:nvSpPr>
        <p:spPr/>
        <p:txBody>
          <a:bodyPr>
            <a:normAutofit fontScale="40000" lnSpcReduction="20000"/>
          </a:bodyPr>
          <a:lstStyle/>
          <a:p>
            <a:pPr marL="0" indent="0">
              <a:buNone/>
            </a:pPr>
            <a:r>
              <a:rPr lang="en-CA" sz="5900" dirty="0" smtClean="0"/>
              <a:t>Wiese, M. (2008). </a:t>
            </a:r>
            <a:r>
              <a:rPr lang="en-CA" sz="5900" i="1" dirty="0" smtClean="0"/>
              <a:t>Pancakes</a:t>
            </a:r>
            <a:r>
              <a:rPr lang="en-CA" sz="5900" dirty="0" smtClean="0"/>
              <a:t> [Online Image]. Retrieved from </a:t>
            </a:r>
            <a:r>
              <a:rPr lang="en-US" sz="5900" dirty="0"/>
              <a:t>http://</a:t>
            </a:r>
            <a:r>
              <a:rPr lang="en-US" sz="5900" dirty="0" err="1"/>
              <a:t>www.flickr.com</a:t>
            </a:r>
            <a:r>
              <a:rPr lang="en-US" sz="5900" dirty="0"/>
              <a:t>/photos/93587218@N00/2452029695</a:t>
            </a:r>
            <a:r>
              <a:rPr lang="en-US" sz="5900" dirty="0" smtClean="0"/>
              <a:t>/</a:t>
            </a:r>
          </a:p>
          <a:p>
            <a:pPr marL="0" indent="0">
              <a:buNone/>
            </a:pPr>
            <a:r>
              <a:rPr lang="en-CA" sz="5900" dirty="0" smtClean="0"/>
              <a:t>Vidalia_11.(2009). </a:t>
            </a:r>
            <a:r>
              <a:rPr lang="en-CA" sz="5900" i="1" dirty="0" smtClean="0"/>
              <a:t>Shopping List</a:t>
            </a:r>
            <a:r>
              <a:rPr lang="en-CA" sz="5900" dirty="0" smtClean="0"/>
              <a:t> [Online Image]. Retrieved from </a:t>
            </a:r>
            <a:r>
              <a:rPr lang="pl-PL" sz="5900" dirty="0" smtClean="0"/>
              <a:t>http</a:t>
            </a:r>
            <a:r>
              <a:rPr lang="pl-PL" sz="5900" dirty="0"/>
              <a:t>://www.flickr.com/photos/56832361@N00/</a:t>
            </a:r>
            <a:r>
              <a:rPr lang="pl-PL" sz="5900" dirty="0" smtClean="0"/>
              <a:t>3303919983</a:t>
            </a:r>
          </a:p>
          <a:p>
            <a:pPr marL="0" indent="0">
              <a:buNone/>
            </a:pPr>
            <a:r>
              <a:rPr lang="pl-PL" sz="5900" dirty="0" err="1" smtClean="0"/>
              <a:t>Koppdelaney</a:t>
            </a:r>
            <a:r>
              <a:rPr lang="pl-PL" sz="5900" dirty="0" smtClean="0"/>
              <a:t>, H. (2010). </a:t>
            </a:r>
            <a:r>
              <a:rPr lang="pl-PL" sz="5900" i="1" dirty="0" smtClean="0"/>
              <a:t>Time </a:t>
            </a:r>
            <a:r>
              <a:rPr lang="pl-PL" sz="5900" i="1" dirty="0" err="1" smtClean="0"/>
              <a:t>Flies</a:t>
            </a:r>
            <a:r>
              <a:rPr lang="pl-PL" sz="5900" i="1" dirty="0" smtClean="0"/>
              <a:t> </a:t>
            </a:r>
            <a:r>
              <a:rPr lang="pl-PL" sz="5900" dirty="0" smtClean="0"/>
              <a:t>[Online Image]. </a:t>
            </a:r>
            <a:r>
              <a:rPr lang="pl-PL" sz="5900" dirty="0" err="1" smtClean="0"/>
              <a:t>Retrieved</a:t>
            </a:r>
            <a:r>
              <a:rPr lang="pl-PL" sz="5900" dirty="0"/>
              <a:t> from http://</a:t>
            </a:r>
            <a:r>
              <a:rPr lang="pl-PL" sz="5900" dirty="0" err="1"/>
              <a:t>www.flickr.com</a:t>
            </a:r>
            <a:r>
              <a:rPr lang="pl-PL" sz="5900" dirty="0"/>
              <a:t>/</a:t>
            </a:r>
            <a:r>
              <a:rPr lang="pl-PL" sz="5900" dirty="0" err="1"/>
              <a:t>photos</a:t>
            </a:r>
            <a:r>
              <a:rPr lang="pl-PL" sz="5900" dirty="0"/>
              <a:t>/16230215@N08/4291413264</a:t>
            </a:r>
            <a:r>
              <a:rPr lang="pl-PL" sz="5900" dirty="0" smtClean="0"/>
              <a:t>/</a:t>
            </a:r>
          </a:p>
          <a:p>
            <a:pPr marL="0" indent="0">
              <a:buNone/>
            </a:pPr>
            <a:r>
              <a:rPr lang="pl-PL" sz="5900" dirty="0" smtClean="0"/>
              <a:t>Jones, A. (2006). </a:t>
            </a:r>
            <a:r>
              <a:rPr lang="pl-PL" sz="5900" i="1" dirty="0" err="1" smtClean="0"/>
              <a:t>Handshake</a:t>
            </a:r>
            <a:r>
              <a:rPr lang="pl-PL" sz="5900" dirty="0" smtClean="0"/>
              <a:t> [Online Image]. </a:t>
            </a:r>
            <a:r>
              <a:rPr lang="pl-PL" sz="5900" dirty="0" err="1" smtClean="0"/>
              <a:t>Retrieved</a:t>
            </a:r>
            <a:r>
              <a:rPr lang="pl-PL" sz="5900" dirty="0" smtClean="0"/>
              <a:t> from </a:t>
            </a:r>
            <a:r>
              <a:rPr lang="en-US" sz="5900" dirty="0"/>
              <a:t>http://</a:t>
            </a:r>
            <a:r>
              <a:rPr lang="en-US" sz="5900" dirty="0" err="1"/>
              <a:t>www.flickr.com</a:t>
            </a:r>
            <a:r>
              <a:rPr lang="en-US" sz="5900" dirty="0"/>
              <a:t>/photos/25945304@N00/3575000735</a:t>
            </a:r>
            <a:r>
              <a:rPr lang="en-US" sz="5900" dirty="0" smtClean="0"/>
              <a:t>/</a:t>
            </a:r>
          </a:p>
          <a:p>
            <a:pPr marL="0" indent="0">
              <a:buNone/>
            </a:pPr>
            <a:r>
              <a:rPr lang="en-US" sz="5900" dirty="0" smtClean="0"/>
              <a:t>BetsyJean79. (2007). </a:t>
            </a:r>
            <a:r>
              <a:rPr lang="en-US" sz="5900" i="1" dirty="0" smtClean="0"/>
              <a:t>Doll</a:t>
            </a:r>
            <a:r>
              <a:rPr lang="en-US" sz="5900" dirty="0" smtClean="0"/>
              <a:t> [Online Image]. Retrieved from </a:t>
            </a:r>
            <a:r>
              <a:rPr lang="en-US" sz="5900" dirty="0"/>
              <a:t>http://</a:t>
            </a:r>
            <a:r>
              <a:rPr lang="en-US" sz="5900" dirty="0" err="1"/>
              <a:t>www.flickr.com</a:t>
            </a:r>
            <a:r>
              <a:rPr lang="en-US" sz="5900" dirty="0"/>
              <a:t>/photos/42359338@N00/971611970/</a:t>
            </a:r>
            <a:endParaRPr lang="pl-PL" sz="5900" dirty="0" smtClean="0"/>
          </a:p>
          <a:p>
            <a:pPr marL="0" indent="0">
              <a:buNone/>
            </a:pPr>
            <a:endParaRPr lang="pl-PL" sz="3600" i="1" dirty="0" smtClean="0"/>
          </a:p>
        </p:txBody>
      </p:sp>
    </p:spTree>
    <p:extLst>
      <p:ext uri="{BB962C8B-B14F-4D97-AF65-F5344CB8AC3E}">
        <p14:creationId xmlns="" xmlns:p14="http://schemas.microsoft.com/office/powerpoint/2010/main" val="27217224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251520" y="1196752"/>
            <a:ext cx="8640960" cy="5256583"/>
          </a:xfrm>
        </p:spPr>
        <p:txBody>
          <a:bodyPr>
            <a:normAutofit fontScale="25000" lnSpcReduction="20000"/>
          </a:bodyPr>
          <a:lstStyle/>
          <a:p>
            <a:r>
              <a:rPr lang="en-US" sz="10400" dirty="0" err="1" smtClean="0"/>
              <a:t>Doi</a:t>
            </a:r>
            <a:r>
              <a:rPr lang="en-US" sz="10400" dirty="0" smtClean="0"/>
              <a:t>, C., Mason, J., &amp; Wiercinski, J. (2012). </a:t>
            </a:r>
            <a:r>
              <a:rPr lang="en-US" sz="10400" i="1" dirty="0" smtClean="0"/>
              <a:t>6(</a:t>
            </a:r>
            <a:r>
              <a:rPr lang="en-US" sz="10400" dirty="0" smtClean="0"/>
              <a:t>1), </a:t>
            </a:r>
            <a:r>
              <a:rPr lang="en-US" sz="10400" dirty="0"/>
              <a:t>1-31</a:t>
            </a:r>
            <a:r>
              <a:rPr lang="en-US" sz="10400" dirty="0" smtClean="0"/>
              <a:t>.</a:t>
            </a:r>
            <a:r>
              <a:rPr lang="en-US" sz="10400" dirty="0" smtClean="0">
                <a:solidFill>
                  <a:srgbClr val="FF0000"/>
                </a:solidFill>
                <a:hlinkClick r:id="rId3"/>
              </a:rPr>
              <a:t>Mobile </a:t>
            </a:r>
            <a:r>
              <a:rPr lang="en-US" sz="10400" dirty="0">
                <a:solidFill>
                  <a:srgbClr val="FF0000"/>
                </a:solidFill>
                <a:hlinkClick r:id="rId3"/>
              </a:rPr>
              <a:t>Access to Audio and Video Collections in Libraries and Other Cultural </a:t>
            </a:r>
            <a:r>
              <a:rPr lang="en-US" sz="10400" dirty="0" smtClean="0">
                <a:solidFill>
                  <a:srgbClr val="FF0000"/>
                </a:solidFill>
                <a:hlinkClick r:id="rId3"/>
              </a:rPr>
              <a:t>Institutions</a:t>
            </a:r>
            <a:endParaRPr lang="en-US" sz="10400" dirty="0" smtClean="0"/>
          </a:p>
          <a:p>
            <a:r>
              <a:rPr lang="en-US" sz="10400" dirty="0" smtClean="0"/>
              <a:t>Fox, D. (2007).</a:t>
            </a:r>
            <a:r>
              <a:rPr lang="en-US" sz="10400" i="1" dirty="0"/>
              <a:t> 2</a:t>
            </a:r>
            <a:r>
              <a:rPr lang="en-US" sz="10400" dirty="0"/>
              <a:t>(2)</a:t>
            </a:r>
            <a:r>
              <a:rPr lang="en-US" sz="10400" dirty="0" smtClean="0"/>
              <a:t>, 1-25.  </a:t>
            </a:r>
            <a:r>
              <a:rPr lang="en-US" sz="10400" dirty="0" smtClean="0">
                <a:hlinkClick r:id="rId4"/>
              </a:rPr>
              <a:t>The Scholarship of Canadian University Research Librarians</a:t>
            </a:r>
            <a:r>
              <a:rPr lang="en-US" sz="10400" dirty="0"/>
              <a:t>.</a:t>
            </a:r>
            <a:r>
              <a:rPr lang="en-US" sz="10400" dirty="0" smtClean="0"/>
              <a:t> </a:t>
            </a:r>
            <a:r>
              <a:rPr lang="en-US" sz="10400" dirty="0" err="1" smtClean="0"/>
              <a:t>Horwath</a:t>
            </a:r>
            <a:r>
              <a:rPr lang="en-US" sz="10400" dirty="0" smtClean="0"/>
              <a:t>, J. A. (2012). </a:t>
            </a:r>
            <a:r>
              <a:rPr lang="en-US" sz="10400" i="1" dirty="0" smtClean="0"/>
              <a:t>7</a:t>
            </a:r>
            <a:r>
              <a:rPr lang="en-US" sz="10400" dirty="0" smtClean="0"/>
              <a:t>(1), </a:t>
            </a:r>
            <a:r>
              <a:rPr lang="en-US" sz="10400" dirty="0"/>
              <a:t>1-34</a:t>
            </a:r>
            <a:r>
              <a:rPr lang="en-US" sz="10400" dirty="0" smtClean="0"/>
              <a:t>.</a:t>
            </a:r>
            <a:r>
              <a:rPr lang="en-US" sz="10400" dirty="0" smtClean="0">
                <a:hlinkClick r:id="rId5"/>
              </a:rPr>
              <a:t>How </a:t>
            </a:r>
            <a:r>
              <a:rPr lang="en-US" sz="10400" dirty="0">
                <a:hlinkClick r:id="rId5"/>
              </a:rPr>
              <a:t>Do We Manage? Project Management in Libraries: An </a:t>
            </a:r>
            <a:r>
              <a:rPr lang="en-US" sz="10400" dirty="0" smtClean="0">
                <a:hlinkClick r:id="rId5"/>
              </a:rPr>
              <a:t>Investigation</a:t>
            </a:r>
            <a:r>
              <a:rPr lang="en-US" sz="10400" dirty="0" smtClean="0"/>
              <a:t>. </a:t>
            </a:r>
          </a:p>
          <a:p>
            <a:r>
              <a:rPr lang="en-CA" sz="10400" dirty="0" smtClean="0"/>
              <a:t>Howard, V. (2012). </a:t>
            </a:r>
            <a:r>
              <a:rPr lang="en-CA" sz="10400" i="1" dirty="0"/>
              <a:t>(7)</a:t>
            </a:r>
            <a:r>
              <a:rPr lang="en-CA" sz="10400" dirty="0"/>
              <a:t>1, 1-18</a:t>
            </a:r>
            <a:r>
              <a:rPr lang="en-CA" sz="10400" dirty="0" smtClean="0"/>
              <a:t>.</a:t>
            </a:r>
            <a:r>
              <a:rPr lang="en-CA" sz="10400" dirty="0" smtClean="0">
                <a:hlinkClick r:id="rId6"/>
              </a:rPr>
              <a:t>The Sea Stacks Project: Enhancing the Use of Regional Literature in Atlantic Canadian Schools</a:t>
            </a:r>
            <a:r>
              <a:rPr lang="en-CA" sz="10400" dirty="0" smtClean="0"/>
              <a:t>. </a:t>
            </a:r>
          </a:p>
          <a:p>
            <a:r>
              <a:rPr lang="en-CA" sz="10400" dirty="0" smtClean="0"/>
              <a:t>McCabe, K. M., &amp; MacDonald, J. R. W. (2011). </a:t>
            </a:r>
            <a:r>
              <a:rPr lang="en-CA" sz="10400" i="1" dirty="0"/>
              <a:t>(6)</a:t>
            </a:r>
            <a:r>
              <a:rPr lang="en-CA" sz="10400" dirty="0"/>
              <a:t>2</a:t>
            </a:r>
            <a:r>
              <a:rPr lang="en-CA" sz="10400" dirty="0" smtClean="0"/>
              <a:t>, 1-15 </a:t>
            </a:r>
            <a:r>
              <a:rPr lang="en-CA" sz="10400" dirty="0" smtClean="0">
                <a:hlinkClick r:id="rId7"/>
              </a:rPr>
              <a:t>Reinvigorating Reference through Point of Need Service</a:t>
            </a:r>
            <a:r>
              <a:rPr lang="en-CA" sz="10400" dirty="0" smtClean="0"/>
              <a:t>. </a:t>
            </a:r>
          </a:p>
          <a:p>
            <a:r>
              <a:rPr lang="en-CA" sz="10400" dirty="0" smtClean="0"/>
              <a:t>Peterson, S. S. (2012). </a:t>
            </a:r>
            <a:r>
              <a:rPr lang="en-CA" sz="10400" i="1" dirty="0" smtClean="0"/>
              <a:t>(7)</a:t>
            </a:r>
            <a:r>
              <a:rPr lang="en-CA" sz="10400" dirty="0" smtClean="0"/>
              <a:t>2, 1-21.</a:t>
            </a:r>
            <a:r>
              <a:rPr lang="en-CA" sz="10400" dirty="0" smtClean="0">
                <a:hlinkClick r:id="rId8"/>
              </a:rPr>
              <a:t>Preschool </a:t>
            </a:r>
            <a:r>
              <a:rPr lang="en-CA" sz="10400" dirty="0">
                <a:hlinkClick r:id="rId8"/>
              </a:rPr>
              <a:t>Early Literacy Programs in Ontario Public Libraries</a:t>
            </a:r>
            <a:endParaRPr lang="en-CA" sz="10400" dirty="0" smtClean="0"/>
          </a:p>
          <a:p>
            <a:endParaRPr lang="en-CA" sz="3600" dirty="0" smtClean="0"/>
          </a:p>
          <a:p>
            <a:endParaRPr lang="en-CA" sz="3600" dirty="0"/>
          </a:p>
        </p:txBody>
      </p:sp>
    </p:spTree>
    <p:extLst>
      <p:ext uri="{BB962C8B-B14F-4D97-AF65-F5344CB8AC3E}">
        <p14:creationId xmlns="" xmlns:p14="http://schemas.microsoft.com/office/powerpoint/2010/main" val="436730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CA" dirty="0" smtClean="0"/>
              <a:t>Vision</a:t>
            </a:r>
            <a:endParaRPr lang="en-CA" dirty="0"/>
          </a:p>
        </p:txBody>
      </p:sp>
      <p:sp>
        <p:nvSpPr>
          <p:cNvPr id="4" name="Text Placeholder 3"/>
          <p:cNvSpPr>
            <a:spLocks noGrp="1"/>
          </p:cNvSpPr>
          <p:nvPr>
            <p:ph type="body" sz="quarter" idx="12"/>
          </p:nvPr>
        </p:nvSpPr>
        <p:spPr>
          <a:xfrm>
            <a:off x="251520" y="2204864"/>
            <a:ext cx="8640960" cy="4464496"/>
          </a:xfrm>
        </p:spPr>
        <p:txBody>
          <a:bodyPr>
            <a:normAutofit fontScale="32500" lnSpcReduction="20000"/>
          </a:bodyPr>
          <a:lstStyle/>
          <a:p>
            <a:pPr marL="0" indent="0">
              <a:lnSpc>
                <a:spcPct val="120000"/>
              </a:lnSpc>
              <a:buNone/>
            </a:pPr>
            <a:r>
              <a:rPr lang="en-CA" sz="7400" dirty="0"/>
              <a:t>“</a:t>
            </a:r>
            <a:r>
              <a:rPr lang="en-CA" sz="7400" i="1" dirty="0"/>
              <a:t>The purpose of this initiative is straightforward: to provide myriad</a:t>
            </a:r>
            <a:endParaRPr lang="en-CA" sz="7400" dirty="0"/>
          </a:p>
          <a:p>
            <a:pPr marL="0" indent="0">
              <a:lnSpc>
                <a:spcPct val="120000"/>
              </a:lnSpc>
              <a:spcBef>
                <a:spcPts val="0"/>
              </a:spcBef>
              <a:buNone/>
            </a:pPr>
            <a:r>
              <a:rPr lang="en-CA" sz="7400" i="1" dirty="0"/>
              <a:t>opportunities to the Canadian library community in the realm of </a:t>
            </a:r>
            <a:r>
              <a:rPr lang="en-CA" sz="7400" i="1" dirty="0" smtClean="0"/>
              <a:t>scholarly communication</a:t>
            </a:r>
            <a:r>
              <a:rPr lang="en-CA" sz="7400" i="1" dirty="0"/>
              <a:t>. The journal is an outlet for sharing innovations in </a:t>
            </a:r>
            <a:r>
              <a:rPr lang="en-CA" sz="7400" i="1" dirty="0" smtClean="0"/>
              <a:t>the</a:t>
            </a:r>
            <a:r>
              <a:rPr lang="en-CA" sz="7400" dirty="0"/>
              <a:t> </a:t>
            </a:r>
            <a:r>
              <a:rPr lang="en-CA" sz="7400" i="1" dirty="0" smtClean="0"/>
              <a:t>workplace </a:t>
            </a:r>
            <a:r>
              <a:rPr lang="en-CA" sz="7400" i="1" dirty="0"/>
              <a:t>and one of a very few Canadian venues for the much </a:t>
            </a:r>
            <a:r>
              <a:rPr lang="en-CA" sz="7400" i="1" dirty="0" smtClean="0"/>
              <a:t>desired</a:t>
            </a:r>
            <a:r>
              <a:rPr lang="en-CA" sz="7400" dirty="0"/>
              <a:t> </a:t>
            </a:r>
            <a:r>
              <a:rPr lang="en-CA" sz="7400" i="1" dirty="0" smtClean="0"/>
              <a:t>peer </a:t>
            </a:r>
            <a:r>
              <a:rPr lang="en-CA" sz="7400" i="1" dirty="0"/>
              <a:t>review status. In addition, the journal provides a chance for </a:t>
            </a:r>
            <a:r>
              <a:rPr lang="en-CA" sz="7400" i="1" dirty="0" smtClean="0"/>
              <a:t>librarians</a:t>
            </a:r>
            <a:r>
              <a:rPr lang="en-CA" sz="7400" dirty="0"/>
              <a:t> </a:t>
            </a:r>
            <a:r>
              <a:rPr lang="en-CA" sz="7400" i="1" dirty="0" smtClean="0"/>
              <a:t>and </a:t>
            </a:r>
            <a:r>
              <a:rPr lang="en-CA" sz="7400" i="1" dirty="0"/>
              <a:t>library workers to be editors, reviewers and writing coaches. </a:t>
            </a:r>
            <a:r>
              <a:rPr lang="en-CA" sz="7400" i="1" dirty="0" smtClean="0"/>
              <a:t>Though</a:t>
            </a:r>
            <a:r>
              <a:rPr lang="en-CA" sz="7400" dirty="0"/>
              <a:t> </a:t>
            </a:r>
            <a:r>
              <a:rPr lang="en-CA" sz="7400" i="1" dirty="0" smtClean="0"/>
              <a:t>of </a:t>
            </a:r>
            <a:r>
              <a:rPr lang="en-CA" sz="7400" i="1" dirty="0"/>
              <a:t>great importance to academic librarians, whose tenure or </a:t>
            </a:r>
            <a:r>
              <a:rPr lang="en-CA" sz="7400" i="1" dirty="0" smtClean="0"/>
              <a:t>promotion</a:t>
            </a:r>
            <a:r>
              <a:rPr lang="en-CA" sz="7400" dirty="0"/>
              <a:t> </a:t>
            </a:r>
            <a:r>
              <a:rPr lang="en-CA" sz="7400" i="1" dirty="0" smtClean="0"/>
              <a:t>often </a:t>
            </a:r>
            <a:r>
              <a:rPr lang="en-CA" sz="7400" i="1" dirty="0"/>
              <a:t>depends on peer review, this journal is in no way meant exclusively</a:t>
            </a:r>
            <a:endParaRPr lang="en-CA" sz="7400" dirty="0"/>
          </a:p>
          <a:p>
            <a:pPr marL="0" indent="0">
              <a:lnSpc>
                <a:spcPct val="120000"/>
              </a:lnSpc>
              <a:spcBef>
                <a:spcPts val="0"/>
              </a:spcBef>
              <a:buNone/>
            </a:pPr>
            <a:r>
              <a:rPr lang="en-CA" sz="7400" i="1" dirty="0"/>
              <a:t>for academics: this is a journal for everyone</a:t>
            </a:r>
            <a:r>
              <a:rPr lang="en-CA" sz="7400" i="1" dirty="0" smtClean="0"/>
              <a:t>.” </a:t>
            </a:r>
          </a:p>
          <a:p>
            <a:pPr marL="0" indent="0">
              <a:spcBef>
                <a:spcPts val="0"/>
              </a:spcBef>
              <a:buNone/>
            </a:pPr>
            <a:endParaRPr lang="en-CA" sz="7400" i="1" dirty="0"/>
          </a:p>
          <a:p>
            <a:pPr marL="0" indent="0" algn="r">
              <a:spcBef>
                <a:spcPts val="0"/>
              </a:spcBef>
              <a:buNone/>
            </a:pPr>
            <a:r>
              <a:rPr lang="en-CA" sz="5500" dirty="0" smtClean="0"/>
              <a:t>Jennifer Richard. Partnership, Vol. 1, no. 1, 2006</a:t>
            </a:r>
          </a:p>
          <a:p>
            <a:pPr marL="0" indent="0">
              <a:buNone/>
            </a:pPr>
            <a:endParaRPr lang="en-CA" sz="7400" dirty="0"/>
          </a:p>
          <a:p>
            <a:pPr marL="0" indent="0">
              <a:buNone/>
            </a:pPr>
            <a:endParaRPr lang="en-CA" sz="1500" dirty="0"/>
          </a:p>
        </p:txBody>
      </p:sp>
    </p:spTree>
    <p:extLst>
      <p:ext uri="{BB962C8B-B14F-4D97-AF65-F5344CB8AC3E}">
        <p14:creationId xmlns="" xmlns:p14="http://schemas.microsoft.com/office/powerpoint/2010/main" val="27232122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Why Publish in Partnership?</a:t>
            </a:r>
            <a:endParaRPr lang="en-CA" dirty="0"/>
          </a:p>
        </p:txBody>
      </p:sp>
      <p:sp>
        <p:nvSpPr>
          <p:cNvPr id="4" name="Text Placeholder 3"/>
          <p:cNvSpPr>
            <a:spLocks noGrp="1"/>
          </p:cNvSpPr>
          <p:nvPr>
            <p:ph type="body" sz="quarter" idx="12"/>
          </p:nvPr>
        </p:nvSpPr>
        <p:spPr>
          <a:xfrm>
            <a:off x="251520" y="2204864"/>
            <a:ext cx="8640960" cy="4464496"/>
          </a:xfrm>
        </p:spPr>
        <p:txBody>
          <a:bodyPr>
            <a:normAutofit/>
          </a:bodyPr>
          <a:lstStyle/>
          <a:p>
            <a:r>
              <a:rPr lang="en-CA" dirty="0" smtClean="0"/>
              <a:t>Open access </a:t>
            </a:r>
            <a:r>
              <a:rPr lang="en-CA" dirty="0" smtClean="0">
                <a:latin typeface="Arial"/>
                <a:cs typeface="Arial"/>
              </a:rPr>
              <a:t>‒ </a:t>
            </a:r>
            <a:r>
              <a:rPr lang="en-CA" dirty="0" smtClean="0"/>
              <a:t>wide</a:t>
            </a:r>
            <a:r>
              <a:rPr lang="en-CA" dirty="0"/>
              <a:t>, rapid </a:t>
            </a:r>
            <a:r>
              <a:rPr lang="en-CA" dirty="0" smtClean="0"/>
              <a:t>exposure</a:t>
            </a:r>
          </a:p>
          <a:p>
            <a:r>
              <a:rPr lang="en-CA" dirty="0" smtClean="0"/>
              <a:t>Canadian</a:t>
            </a:r>
          </a:p>
          <a:p>
            <a:r>
              <a:rPr lang="en-CA" dirty="0"/>
              <a:t>Rigorous </a:t>
            </a:r>
            <a:r>
              <a:rPr lang="en-CA" dirty="0" smtClean="0"/>
              <a:t>peer-review</a:t>
            </a:r>
          </a:p>
          <a:p>
            <a:r>
              <a:rPr lang="en-CA" dirty="0" smtClean="0"/>
              <a:t>Good choice for first time authors</a:t>
            </a:r>
          </a:p>
          <a:p>
            <a:r>
              <a:rPr lang="en-CA" dirty="0"/>
              <a:t>Friendly and supportive</a:t>
            </a:r>
          </a:p>
          <a:p>
            <a:endParaRPr lang="en-CA" dirty="0"/>
          </a:p>
          <a:p>
            <a:endParaRPr lang="en-CA" dirty="0" smtClean="0"/>
          </a:p>
          <a:p>
            <a:endParaRPr lang="en-CA" dirty="0"/>
          </a:p>
          <a:p>
            <a:endParaRPr lang="en-CA" dirty="0"/>
          </a:p>
          <a:p>
            <a:endParaRPr lang="en-CA" dirty="0" smtClean="0"/>
          </a:p>
        </p:txBody>
      </p:sp>
    </p:spTree>
    <p:extLst>
      <p:ext uri="{BB962C8B-B14F-4D97-AF65-F5344CB8AC3E}">
        <p14:creationId xmlns="" xmlns:p14="http://schemas.microsoft.com/office/powerpoint/2010/main" val="400493097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196753"/>
            <a:ext cx="8640960" cy="2160239"/>
          </a:xfrm>
        </p:spPr>
        <p:txBody>
          <a:bodyPr>
            <a:normAutofit/>
          </a:bodyPr>
          <a:lstStyle/>
          <a:p>
            <a:pPr algn="ctr"/>
            <a:r>
              <a:rPr lang="en-CA" sz="5400" dirty="0" smtClean="0"/>
              <a:t>Questions?</a:t>
            </a:r>
            <a:endParaRPr lang="en-CA" sz="5400" dirty="0"/>
          </a:p>
        </p:txBody>
      </p:sp>
      <p:sp>
        <p:nvSpPr>
          <p:cNvPr id="4" name="Text Placeholder 3"/>
          <p:cNvSpPr>
            <a:spLocks noGrp="1"/>
          </p:cNvSpPr>
          <p:nvPr>
            <p:ph type="body" sz="quarter" idx="12"/>
          </p:nvPr>
        </p:nvSpPr>
        <p:spPr>
          <a:xfrm>
            <a:off x="251520" y="3717032"/>
            <a:ext cx="8640960" cy="2952328"/>
          </a:xfrm>
        </p:spPr>
        <p:txBody>
          <a:bodyPr/>
          <a:lstStyle/>
          <a:p>
            <a:pPr marL="0" indent="0">
              <a:buNone/>
            </a:pPr>
            <a:r>
              <a:rPr lang="en-CA" dirty="0" smtClean="0"/>
              <a:t>	David Fox		</a:t>
            </a:r>
            <a:r>
              <a:rPr lang="en-CA" dirty="0" smtClean="0">
                <a:hlinkClick r:id="rId2"/>
              </a:rPr>
              <a:t>david.fox@usask.ca</a:t>
            </a:r>
            <a:endParaRPr lang="en-CA" dirty="0" smtClean="0"/>
          </a:p>
          <a:p>
            <a:pPr marL="0" indent="0">
              <a:buNone/>
            </a:pPr>
            <a:endParaRPr lang="en-CA" dirty="0"/>
          </a:p>
          <a:p>
            <a:pPr marL="0" indent="0">
              <a:buNone/>
            </a:pPr>
            <a:r>
              <a:rPr lang="en-CA" dirty="0" smtClean="0"/>
              <a:t>	Mary </a:t>
            </a:r>
            <a:r>
              <a:rPr lang="en-CA" dirty="0"/>
              <a:t>Kandiuk	</a:t>
            </a:r>
            <a:r>
              <a:rPr lang="en-CA" dirty="0" smtClean="0">
                <a:hlinkClick r:id="rId3"/>
              </a:rPr>
              <a:t>mkandiuk@yorku.ca</a:t>
            </a:r>
            <a:endParaRPr lang="en-CA" dirty="0" smtClean="0"/>
          </a:p>
          <a:p>
            <a:pPr marL="0" indent="0">
              <a:buNone/>
            </a:pPr>
            <a:endParaRPr lang="en-CA" dirty="0"/>
          </a:p>
          <a:p>
            <a:pPr marL="0" indent="0">
              <a:buNone/>
            </a:pPr>
            <a:r>
              <a:rPr lang="en-CA" dirty="0" smtClean="0"/>
              <a:t>	Ann </a:t>
            </a:r>
            <a:r>
              <a:rPr lang="en-CA" dirty="0"/>
              <a:t>Smith		</a:t>
            </a:r>
            <a:r>
              <a:rPr lang="en-CA" dirty="0" smtClean="0">
                <a:hlinkClick r:id="rId4"/>
              </a:rPr>
              <a:t>ann.smith@acadiau.ca</a:t>
            </a:r>
            <a:endParaRPr lang="en-CA" dirty="0" smtClean="0"/>
          </a:p>
          <a:p>
            <a:endParaRPr lang="en-CA" dirty="0"/>
          </a:p>
        </p:txBody>
      </p:sp>
    </p:spTree>
    <p:extLst>
      <p:ext uri="{BB962C8B-B14F-4D97-AF65-F5344CB8AC3E}">
        <p14:creationId xmlns="" xmlns:p14="http://schemas.microsoft.com/office/powerpoint/2010/main" val="24813602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CA" dirty="0" smtClean="0"/>
              <a:t>Vision</a:t>
            </a:r>
            <a:endParaRPr lang="en-CA" dirty="0"/>
          </a:p>
        </p:txBody>
      </p:sp>
      <p:sp>
        <p:nvSpPr>
          <p:cNvPr id="4" name="Text Placeholder 3"/>
          <p:cNvSpPr>
            <a:spLocks noGrp="1"/>
          </p:cNvSpPr>
          <p:nvPr>
            <p:ph type="body" sz="quarter" idx="12"/>
          </p:nvPr>
        </p:nvSpPr>
        <p:spPr>
          <a:xfrm>
            <a:off x="251520" y="2204864"/>
            <a:ext cx="8640960" cy="4464496"/>
          </a:xfrm>
        </p:spPr>
        <p:txBody>
          <a:bodyPr>
            <a:normAutofit fontScale="32500" lnSpcReduction="20000"/>
          </a:bodyPr>
          <a:lstStyle/>
          <a:p>
            <a:pPr marL="0" indent="0">
              <a:buNone/>
            </a:pPr>
            <a:r>
              <a:rPr lang="en-CA" sz="9600" i="1" dirty="0"/>
              <a:t>“Our philosophy guarantees rigorous peer review and high standards </a:t>
            </a:r>
            <a:r>
              <a:rPr lang="en-CA" sz="9600" i="1" dirty="0" smtClean="0"/>
              <a:t>for</a:t>
            </a:r>
            <a:r>
              <a:rPr lang="en-CA" sz="9600" dirty="0"/>
              <a:t> </a:t>
            </a:r>
            <a:r>
              <a:rPr lang="en-CA" sz="9600" i="1" dirty="0" smtClean="0"/>
              <a:t>both </a:t>
            </a:r>
            <a:r>
              <a:rPr lang="en-CA" sz="9600" i="1" dirty="0"/>
              <a:t>theoretical and practical articles which are made freely </a:t>
            </a:r>
            <a:r>
              <a:rPr lang="en-CA" sz="9600" i="1" dirty="0" smtClean="0"/>
              <a:t>and</a:t>
            </a:r>
            <a:r>
              <a:rPr lang="en-CA" sz="9600" dirty="0"/>
              <a:t> </a:t>
            </a:r>
            <a:r>
              <a:rPr lang="en-CA" sz="9600" i="1" dirty="0" smtClean="0"/>
              <a:t>immediately </a:t>
            </a:r>
            <a:r>
              <a:rPr lang="en-CA" sz="9600" i="1" dirty="0"/>
              <a:t>available to everyone…</a:t>
            </a:r>
            <a:endParaRPr lang="en-CA" sz="9600" dirty="0"/>
          </a:p>
          <a:p>
            <a:pPr marL="0" indent="0">
              <a:buNone/>
            </a:pPr>
            <a:r>
              <a:rPr lang="en-CA" sz="9600" i="1" dirty="0"/>
              <a:t> </a:t>
            </a:r>
            <a:endParaRPr lang="en-CA" sz="9600" dirty="0"/>
          </a:p>
          <a:p>
            <a:pPr marL="0" indent="0">
              <a:buNone/>
            </a:pPr>
            <a:r>
              <a:rPr lang="en-CA" sz="9600" i="1" dirty="0"/>
              <a:t>In this journal you will also find news, profiles and views from </a:t>
            </a:r>
            <a:r>
              <a:rPr lang="en-CA" sz="9600" i="1" dirty="0" smtClean="0"/>
              <a:t>librarians</a:t>
            </a:r>
            <a:r>
              <a:rPr lang="en-CA" sz="9600" dirty="0"/>
              <a:t> </a:t>
            </a:r>
            <a:r>
              <a:rPr lang="en-CA" sz="9600" i="1" dirty="0" smtClean="0"/>
              <a:t>and </a:t>
            </a:r>
            <a:r>
              <a:rPr lang="en-CA" sz="9600" i="1" dirty="0"/>
              <a:t>library workers across Canada, further connecting members of our</a:t>
            </a:r>
            <a:endParaRPr lang="en-CA" sz="9600" dirty="0"/>
          </a:p>
          <a:p>
            <a:pPr marL="0" indent="0">
              <a:spcBef>
                <a:spcPts val="0"/>
              </a:spcBef>
              <a:buNone/>
            </a:pPr>
            <a:r>
              <a:rPr lang="en-CA" sz="9600" i="1" dirty="0"/>
              <a:t>library community.</a:t>
            </a:r>
            <a:r>
              <a:rPr lang="en-CA" sz="9600" dirty="0"/>
              <a:t>”</a:t>
            </a:r>
          </a:p>
          <a:p>
            <a:pPr marL="0" indent="0">
              <a:spcBef>
                <a:spcPts val="0"/>
              </a:spcBef>
              <a:buNone/>
            </a:pPr>
            <a:endParaRPr lang="en-CA" sz="5500" i="1" dirty="0"/>
          </a:p>
          <a:p>
            <a:pPr marL="0" indent="0" algn="r">
              <a:spcBef>
                <a:spcPts val="0"/>
              </a:spcBef>
              <a:buNone/>
            </a:pPr>
            <a:r>
              <a:rPr lang="en-CA" sz="5500" dirty="0" smtClean="0"/>
              <a:t>Jennifer Richard. Partnership, Vol. 1, no. 1, 2006</a:t>
            </a:r>
          </a:p>
          <a:p>
            <a:pPr marL="0" indent="0">
              <a:buNone/>
            </a:pPr>
            <a:endParaRPr lang="en-CA" sz="7400" dirty="0"/>
          </a:p>
          <a:p>
            <a:pPr marL="0" indent="0">
              <a:buNone/>
            </a:pPr>
            <a:endParaRPr lang="en-CA" sz="1500" dirty="0"/>
          </a:p>
        </p:txBody>
      </p:sp>
    </p:spTree>
    <p:extLst>
      <p:ext uri="{BB962C8B-B14F-4D97-AF65-F5344CB8AC3E}">
        <p14:creationId xmlns="" xmlns:p14="http://schemas.microsoft.com/office/powerpoint/2010/main" val="4167502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Background</a:t>
            </a:r>
            <a:endParaRPr lang="en-CA" dirty="0"/>
          </a:p>
        </p:txBody>
      </p:sp>
      <p:sp>
        <p:nvSpPr>
          <p:cNvPr id="4" name="Text Placeholder 3"/>
          <p:cNvSpPr>
            <a:spLocks noGrp="1"/>
          </p:cNvSpPr>
          <p:nvPr>
            <p:ph type="body" sz="quarter" idx="12"/>
          </p:nvPr>
        </p:nvSpPr>
        <p:spPr>
          <a:xfrm>
            <a:off x="251520" y="2204864"/>
            <a:ext cx="8640960" cy="4464496"/>
          </a:xfrm>
        </p:spPr>
        <p:txBody>
          <a:bodyPr>
            <a:normAutofit/>
          </a:bodyPr>
          <a:lstStyle/>
          <a:p>
            <a:r>
              <a:rPr lang="en-CA" dirty="0" smtClean="0"/>
              <a:t>Publisher: The Partnership</a:t>
            </a:r>
          </a:p>
          <a:p>
            <a:r>
              <a:rPr lang="en-CA" dirty="0" smtClean="0"/>
              <a:t>Sponsors: Guelph, U of S Library</a:t>
            </a:r>
          </a:p>
          <a:p>
            <a:r>
              <a:rPr lang="en-CA" dirty="0" smtClean="0"/>
              <a:t>Canadian </a:t>
            </a:r>
            <a:r>
              <a:rPr lang="en-CA" sz="2000" dirty="0" smtClean="0"/>
              <a:t>(but not exclusively)</a:t>
            </a:r>
          </a:p>
          <a:p>
            <a:r>
              <a:rPr lang="en-CA" dirty="0" smtClean="0"/>
              <a:t>Library and information practice and research</a:t>
            </a:r>
          </a:p>
          <a:p>
            <a:r>
              <a:rPr lang="en-CA" dirty="0" smtClean="0"/>
              <a:t>A practitioners’ journal </a:t>
            </a:r>
            <a:r>
              <a:rPr lang="en-CA" sz="2000" dirty="0" smtClean="0"/>
              <a:t>(but not exclusively)</a:t>
            </a:r>
          </a:p>
          <a:p>
            <a:r>
              <a:rPr lang="en-CA" dirty="0" smtClean="0"/>
              <a:t>Structured </a:t>
            </a:r>
            <a:r>
              <a:rPr lang="en-CA" dirty="0" smtClean="0">
                <a:cs typeface="Arial"/>
              </a:rPr>
              <a:t>‒ 9 sections</a:t>
            </a:r>
            <a:endParaRPr lang="en-CA" dirty="0" smtClean="0"/>
          </a:p>
          <a:p>
            <a:r>
              <a:rPr lang="en-CA" dirty="0" smtClean="0"/>
              <a:t>Multi-type</a:t>
            </a:r>
          </a:p>
          <a:p>
            <a:r>
              <a:rPr lang="en-CA" dirty="0" smtClean="0"/>
              <a:t>Peer reviewed / Non-peer-reviewed</a:t>
            </a:r>
          </a:p>
        </p:txBody>
      </p:sp>
    </p:spTree>
    <p:extLst>
      <p:ext uri="{BB962C8B-B14F-4D97-AF65-F5344CB8AC3E}">
        <p14:creationId xmlns="" xmlns:p14="http://schemas.microsoft.com/office/powerpoint/2010/main" val="1539221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Background</a:t>
            </a:r>
            <a:endParaRPr lang="en-CA" dirty="0"/>
          </a:p>
        </p:txBody>
      </p:sp>
      <p:sp>
        <p:nvSpPr>
          <p:cNvPr id="4" name="Text Placeholder 3"/>
          <p:cNvSpPr>
            <a:spLocks noGrp="1"/>
          </p:cNvSpPr>
          <p:nvPr>
            <p:ph type="body" sz="quarter" idx="12"/>
          </p:nvPr>
        </p:nvSpPr>
        <p:spPr>
          <a:xfrm>
            <a:off x="251520" y="2204864"/>
            <a:ext cx="8640960" cy="4464496"/>
          </a:xfrm>
        </p:spPr>
        <p:txBody>
          <a:bodyPr>
            <a:normAutofit fontScale="92500" lnSpcReduction="10000"/>
          </a:bodyPr>
          <a:lstStyle/>
          <a:p>
            <a:r>
              <a:rPr lang="en-CA" dirty="0" smtClean="0"/>
              <a:t>Open Access</a:t>
            </a:r>
          </a:p>
          <a:p>
            <a:r>
              <a:rPr lang="en-CA" dirty="0" smtClean="0">
                <a:hlinkClick r:id="rId2"/>
              </a:rPr>
              <a:t>CC </a:t>
            </a:r>
            <a:r>
              <a:rPr lang="en-CA" dirty="0">
                <a:hlinkClick r:id="rId2"/>
              </a:rPr>
              <a:t>Attribution-</a:t>
            </a:r>
            <a:r>
              <a:rPr lang="en-CA" dirty="0" err="1">
                <a:hlinkClick r:id="rId2"/>
              </a:rPr>
              <a:t>ShareAlike</a:t>
            </a:r>
            <a:r>
              <a:rPr lang="en-CA" dirty="0">
                <a:hlinkClick r:id="rId2"/>
              </a:rPr>
              <a:t> 2.5 Canada</a:t>
            </a:r>
            <a:r>
              <a:rPr lang="en-CA" dirty="0"/>
              <a:t> </a:t>
            </a:r>
            <a:r>
              <a:rPr lang="en-CA" dirty="0" smtClean="0"/>
              <a:t>license</a:t>
            </a:r>
          </a:p>
          <a:p>
            <a:r>
              <a:rPr lang="en-CA" dirty="0" smtClean="0"/>
              <a:t>Publishing  platform: OJS 2.3.8.0</a:t>
            </a:r>
            <a:endParaRPr lang="en-CA" sz="2000" dirty="0" smtClean="0"/>
          </a:p>
          <a:p>
            <a:r>
              <a:rPr lang="en-CA" dirty="0" smtClean="0"/>
              <a:t>Indexing</a:t>
            </a:r>
          </a:p>
          <a:p>
            <a:pPr marL="457200" lvl="1" indent="0">
              <a:buNone/>
            </a:pPr>
            <a:r>
              <a:rPr lang="en-CA" dirty="0" smtClean="0"/>
              <a:t>- Google/Google </a:t>
            </a:r>
            <a:r>
              <a:rPr lang="en-CA" dirty="0"/>
              <a:t>Scholar</a:t>
            </a:r>
            <a:br>
              <a:rPr lang="en-CA" dirty="0"/>
            </a:br>
            <a:r>
              <a:rPr lang="en-CA" dirty="0"/>
              <a:t>- Library Literature &amp; Information Science Full Text </a:t>
            </a:r>
            <a:r>
              <a:rPr lang="en-CA" dirty="0" smtClean="0"/>
              <a:t>(Wilson</a:t>
            </a:r>
            <a:r>
              <a:rPr lang="en-CA" dirty="0"/>
              <a:t>)</a:t>
            </a:r>
            <a:br>
              <a:rPr lang="en-CA" dirty="0"/>
            </a:br>
            <a:r>
              <a:rPr lang="en-CA" dirty="0"/>
              <a:t>- Library, Information Science &amp; Technology Abstracts (EBSCO)</a:t>
            </a:r>
            <a:br>
              <a:rPr lang="en-CA" dirty="0"/>
            </a:br>
            <a:r>
              <a:rPr lang="en-CA" dirty="0"/>
              <a:t>- Directory of Open Access Journals (DOAJ)</a:t>
            </a:r>
            <a:br>
              <a:rPr lang="en-CA" dirty="0"/>
            </a:br>
            <a:r>
              <a:rPr lang="en-CA" dirty="0"/>
              <a:t>- Scholars Portal (</a:t>
            </a:r>
            <a:r>
              <a:rPr lang="en-CA" dirty="0" smtClean="0"/>
              <a:t>OCUL)</a:t>
            </a:r>
          </a:p>
          <a:p>
            <a:pPr marL="457200" lvl="1" indent="0">
              <a:spcBef>
                <a:spcPts val="0"/>
              </a:spcBef>
              <a:buNone/>
            </a:pPr>
            <a:r>
              <a:rPr lang="en-CA" dirty="0" smtClean="0"/>
              <a:t>- </a:t>
            </a:r>
            <a:r>
              <a:rPr lang="en-CA" dirty="0" err="1" smtClean="0"/>
              <a:t>JournalTOCS</a:t>
            </a:r>
            <a:endParaRPr lang="en-CA" dirty="0" smtClean="0"/>
          </a:p>
          <a:p>
            <a:r>
              <a:rPr lang="en-CA" dirty="0" smtClean="0"/>
              <a:t>Budget </a:t>
            </a:r>
            <a:endParaRPr lang="en-CA" sz="2000" dirty="0" smtClean="0"/>
          </a:p>
        </p:txBody>
      </p:sp>
    </p:spTree>
    <p:extLst>
      <p:ext uri="{BB962C8B-B14F-4D97-AF65-F5344CB8AC3E}">
        <p14:creationId xmlns="" xmlns:p14="http://schemas.microsoft.com/office/powerpoint/2010/main" val="11800913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Editorial Team</a:t>
            </a:r>
            <a:endParaRPr lang="en-CA" dirty="0"/>
          </a:p>
        </p:txBody>
      </p:sp>
      <p:sp>
        <p:nvSpPr>
          <p:cNvPr id="4" name="Text Placeholder 3"/>
          <p:cNvSpPr>
            <a:spLocks noGrp="1"/>
          </p:cNvSpPr>
          <p:nvPr>
            <p:ph type="body" sz="quarter" idx="12"/>
          </p:nvPr>
        </p:nvSpPr>
        <p:spPr>
          <a:xfrm>
            <a:off x="323528" y="2420888"/>
            <a:ext cx="8640960" cy="4248471"/>
          </a:xfrm>
        </p:spPr>
        <p:txBody>
          <a:bodyPr>
            <a:normAutofit/>
          </a:bodyPr>
          <a:lstStyle/>
          <a:p>
            <a:pPr marL="400050" lvl="1" indent="0">
              <a:buNone/>
            </a:pPr>
            <a:endParaRPr lang="en-CA" dirty="0"/>
          </a:p>
          <a:p>
            <a:pPr marL="0" indent="0">
              <a:buNone/>
            </a:pPr>
            <a:endParaRPr lang="en-CA" dirty="0"/>
          </a:p>
        </p:txBody>
      </p:sp>
      <p:graphicFrame>
        <p:nvGraphicFramePr>
          <p:cNvPr id="3" name="Table 2"/>
          <p:cNvGraphicFramePr>
            <a:graphicFrameLocks noGrp="1"/>
          </p:cNvGraphicFramePr>
          <p:nvPr>
            <p:extLst>
              <p:ext uri="{D42A27DB-BD31-4B8C-83A1-F6EECF244321}">
                <p14:modId xmlns="" xmlns:p14="http://schemas.microsoft.com/office/powerpoint/2010/main" val="889795729"/>
              </p:ext>
            </p:extLst>
          </p:nvPr>
        </p:nvGraphicFramePr>
        <p:xfrm>
          <a:off x="395536" y="1988841"/>
          <a:ext cx="8424935" cy="4320479"/>
        </p:xfrm>
        <a:graphic>
          <a:graphicData uri="http://schemas.openxmlformats.org/drawingml/2006/table">
            <a:tbl>
              <a:tblPr firstRow="1" firstCol="1" bandRow="1">
                <a:tableStyleId>{3B4B98B0-60AC-42C2-AFA5-B58CD77FA1E5}</a:tableStyleId>
              </a:tblPr>
              <a:tblGrid>
                <a:gridCol w="3029271"/>
                <a:gridCol w="2115159"/>
                <a:gridCol w="3280505"/>
              </a:tblGrid>
              <a:tr h="288032">
                <a:tc>
                  <a:txBody>
                    <a:bodyPr/>
                    <a:lstStyle/>
                    <a:p>
                      <a:pPr>
                        <a:lnSpc>
                          <a:spcPct val="115000"/>
                        </a:lnSpc>
                        <a:spcAft>
                          <a:spcPts val="0"/>
                        </a:spcAft>
                      </a:pPr>
                      <a:r>
                        <a:rPr lang="en-CA" sz="1600" dirty="0">
                          <a:effectLst/>
                        </a:rPr>
                        <a:t>Editor-in-Chief</a:t>
                      </a:r>
                      <a:endParaRPr lang="en-CA" sz="160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mpd="sng">
                      <a:noFill/>
                    </a:lnB>
                  </a:tcPr>
                </a:tc>
                <a:tc>
                  <a:txBody>
                    <a:bodyPr/>
                    <a:lstStyle/>
                    <a:p>
                      <a:pPr>
                        <a:lnSpc>
                          <a:spcPct val="115000"/>
                        </a:lnSpc>
                        <a:spcAft>
                          <a:spcPts val="0"/>
                        </a:spcAft>
                      </a:pPr>
                      <a:r>
                        <a:rPr lang="en-CA" sz="1600" b="0" dirty="0">
                          <a:effectLst/>
                        </a:rPr>
                        <a:t>David Fox</a:t>
                      </a:r>
                      <a:endParaRPr lang="en-CA" sz="1600" b="0" dirty="0">
                        <a:effectLst/>
                        <a:latin typeface="Arial" pitchFamily="34" charset="0"/>
                        <a:ea typeface="Calibri"/>
                        <a:cs typeface="Arial" pitchFamily="34" charset="0"/>
                      </a:endParaRPr>
                    </a:p>
                  </a:txBody>
                  <a:tcPr marL="68580" marR="68580" marT="0" marB="0">
                    <a:lnT w="12700" cap="flat" cmpd="sng" algn="ctr">
                      <a:solidFill>
                        <a:schemeClr val="tx1"/>
                      </a:solidFill>
                      <a:prstDash val="solid"/>
                      <a:round/>
                      <a:headEnd type="none" w="med" len="med"/>
                      <a:tailEnd type="none" w="med" len="med"/>
                    </a:lnT>
                    <a:lnB w="12700" cmpd="sng">
                      <a:noFill/>
                    </a:lnB>
                  </a:tcPr>
                </a:tc>
                <a:tc>
                  <a:txBody>
                    <a:bodyPr/>
                    <a:lstStyle/>
                    <a:p>
                      <a:pPr>
                        <a:lnSpc>
                          <a:spcPct val="115000"/>
                        </a:lnSpc>
                        <a:spcAft>
                          <a:spcPts val="0"/>
                        </a:spcAft>
                      </a:pPr>
                      <a:r>
                        <a:rPr lang="en-CA" sz="1600" b="0" dirty="0">
                          <a:effectLst/>
                        </a:rPr>
                        <a:t>University of Saskatchewan</a:t>
                      </a:r>
                      <a:endParaRPr lang="en-CA" sz="1600" b="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tcPr>
                </a:tc>
              </a:tr>
              <a:tr h="288032">
                <a:tc>
                  <a:txBody>
                    <a:bodyPr/>
                    <a:lstStyle/>
                    <a:p>
                      <a:pPr>
                        <a:lnSpc>
                          <a:spcPct val="115000"/>
                        </a:lnSpc>
                        <a:spcAft>
                          <a:spcPts val="0"/>
                        </a:spcAft>
                      </a:pPr>
                      <a:r>
                        <a:rPr lang="en-CA" sz="1600" dirty="0">
                          <a:effectLst/>
                        </a:rPr>
                        <a:t>Section Editors</a:t>
                      </a:r>
                      <a:endParaRPr lang="en-CA" sz="160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lnR>
                      <a:noFill/>
                    </a:lnR>
                    <a:lnT w="12700" cmpd="sng">
                      <a:noFill/>
                    </a:lnT>
                    <a:lnB>
                      <a:noFill/>
                    </a:lnB>
                    <a:lnTlToBr w="12700" cmpd="sng">
                      <a:noFill/>
                      <a:prstDash val="solid"/>
                    </a:lnTlToBr>
                    <a:lnBlToTr w="12700" cmpd="sng">
                      <a:noFill/>
                      <a:prstDash val="solid"/>
                    </a:lnBlToTr>
                  </a:tcPr>
                </a:tc>
                <a:tc>
                  <a:txBody>
                    <a:bodyPr/>
                    <a:lstStyle/>
                    <a:p>
                      <a:pPr>
                        <a:lnSpc>
                          <a:spcPct val="115000"/>
                        </a:lnSpc>
                        <a:spcAft>
                          <a:spcPts val="0"/>
                        </a:spcAft>
                      </a:pPr>
                      <a:r>
                        <a:rPr lang="en-CA" sz="1600" dirty="0">
                          <a:effectLst/>
                        </a:rPr>
                        <a:t> </a:t>
                      </a:r>
                      <a:endParaRPr lang="en-CA" sz="1600" dirty="0">
                        <a:effectLst/>
                        <a:latin typeface="Arial" pitchFamily="34" charset="0"/>
                        <a:ea typeface="Calibri"/>
                        <a:cs typeface="Arial" pitchFamily="34" charset="0"/>
                      </a:endParaRPr>
                    </a:p>
                  </a:txBody>
                  <a:tcPr marL="68580" marR="68580" marT="0" marB="0">
                    <a:lnL>
                      <a:noFill/>
                    </a:lnL>
                    <a:lnR>
                      <a:noFill/>
                    </a:lnR>
                    <a:lnT w="12700" cmpd="sng">
                      <a:noFill/>
                    </a:lnT>
                    <a:lnB>
                      <a:noFill/>
                    </a:lnB>
                    <a:lnTlToBr w="12700" cmpd="sng">
                      <a:noFill/>
                      <a:prstDash val="solid"/>
                    </a:lnTlToBr>
                    <a:lnBlToTr w="12700" cmpd="sng">
                      <a:noFill/>
                      <a:prstDash val="solid"/>
                    </a:lnBlToTr>
                  </a:tcPr>
                </a:tc>
                <a:tc>
                  <a:txBody>
                    <a:bodyPr/>
                    <a:lstStyle/>
                    <a:p>
                      <a:pPr>
                        <a:lnSpc>
                          <a:spcPct val="115000"/>
                        </a:lnSpc>
                        <a:spcAft>
                          <a:spcPts val="0"/>
                        </a:spcAft>
                      </a:pPr>
                      <a:r>
                        <a:rPr lang="en-CA" sz="1600" dirty="0">
                          <a:effectLst/>
                        </a:rPr>
                        <a:t> </a:t>
                      </a:r>
                      <a:endParaRPr lang="en-CA" sz="1600" dirty="0">
                        <a:effectLst/>
                        <a:latin typeface="Arial" pitchFamily="34" charset="0"/>
                        <a:ea typeface="Calibri"/>
                        <a:cs typeface="Arial" pitchFamily="34" charset="0"/>
                      </a:endParaRPr>
                    </a:p>
                  </a:txBody>
                  <a:tcPr marL="68580" marR="68580" marT="0" marB="0">
                    <a:lnL>
                      <a:noFill/>
                    </a:lnL>
                    <a:lnR w="12700" cap="flat" cmpd="sng" algn="ctr">
                      <a:solidFill>
                        <a:schemeClr val="tx1"/>
                      </a:solidFill>
                      <a:prstDash val="solid"/>
                      <a:round/>
                      <a:headEnd type="none" w="med" len="med"/>
                      <a:tailEnd type="none" w="med" len="med"/>
                    </a:lnR>
                    <a:lnT w="12700" cmpd="sng">
                      <a:noFill/>
                    </a:lnT>
                    <a:lnB>
                      <a:noFill/>
                    </a:lnB>
                    <a:lnTlToBr w="12700" cmpd="sng">
                      <a:noFill/>
                      <a:prstDash val="solid"/>
                    </a:lnTlToBr>
                    <a:lnBlToTr w="12700" cmpd="sng">
                      <a:noFill/>
                      <a:prstDash val="solid"/>
                    </a:lnBlToTr>
                  </a:tcPr>
                </a:tc>
              </a:tr>
              <a:tr h="288031">
                <a:tc>
                  <a:txBody>
                    <a:bodyPr/>
                    <a:lstStyle/>
                    <a:p>
                      <a:pPr>
                        <a:lnSpc>
                          <a:spcPct val="115000"/>
                        </a:lnSpc>
                        <a:spcAft>
                          <a:spcPts val="0"/>
                        </a:spcAft>
                      </a:pPr>
                      <a:r>
                        <a:rPr lang="en-CA" sz="1600" b="0" smtClean="0">
                          <a:effectLst/>
                        </a:rPr>
                        <a:t>   Innovations </a:t>
                      </a:r>
                      <a:r>
                        <a:rPr lang="en-CA" sz="1600" b="0" dirty="0">
                          <a:effectLst/>
                        </a:rPr>
                        <a:t>in Practice</a:t>
                      </a:r>
                      <a:endParaRPr lang="en-CA" sz="1600" b="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lnT>
                      <a:noFill/>
                    </a:lnT>
                  </a:tcPr>
                </a:tc>
                <a:tc>
                  <a:txBody>
                    <a:bodyPr/>
                    <a:lstStyle/>
                    <a:p>
                      <a:pPr>
                        <a:lnSpc>
                          <a:spcPct val="115000"/>
                        </a:lnSpc>
                        <a:spcAft>
                          <a:spcPts val="0"/>
                        </a:spcAft>
                      </a:pPr>
                      <a:r>
                        <a:rPr lang="en-CA" sz="1600" dirty="0">
                          <a:effectLst/>
                        </a:rPr>
                        <a:t>Mary Kandiuk</a:t>
                      </a:r>
                      <a:endParaRPr lang="en-CA" sz="1600" dirty="0">
                        <a:effectLst/>
                        <a:latin typeface="Arial" pitchFamily="34" charset="0"/>
                        <a:ea typeface="Calibri"/>
                        <a:cs typeface="Arial" pitchFamily="34" charset="0"/>
                      </a:endParaRPr>
                    </a:p>
                  </a:txBody>
                  <a:tcPr marL="68580" marR="68580" marT="0" marB="0">
                    <a:lnT>
                      <a:noFill/>
                    </a:lnT>
                  </a:tcPr>
                </a:tc>
                <a:tc>
                  <a:txBody>
                    <a:bodyPr/>
                    <a:lstStyle/>
                    <a:p>
                      <a:pPr>
                        <a:lnSpc>
                          <a:spcPct val="115000"/>
                        </a:lnSpc>
                        <a:spcAft>
                          <a:spcPts val="0"/>
                        </a:spcAft>
                      </a:pPr>
                      <a:r>
                        <a:rPr lang="en-CA" sz="1600" dirty="0">
                          <a:effectLst/>
                        </a:rPr>
                        <a:t>York University</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lnT>
                      <a:noFill/>
                    </a:lnT>
                  </a:tcPr>
                </a:tc>
              </a:tr>
              <a:tr h="288032">
                <a:tc>
                  <a:txBody>
                    <a:bodyPr/>
                    <a:lstStyle/>
                    <a:p>
                      <a:pPr>
                        <a:lnSpc>
                          <a:spcPct val="115000"/>
                        </a:lnSpc>
                        <a:spcAft>
                          <a:spcPts val="0"/>
                        </a:spcAft>
                      </a:pPr>
                      <a:r>
                        <a:rPr lang="en-CA" sz="1600" b="0" dirty="0" smtClean="0">
                          <a:effectLst/>
                        </a:rPr>
                        <a:t>   Theory </a:t>
                      </a:r>
                      <a:r>
                        <a:rPr lang="en-CA" sz="1600" b="0" dirty="0">
                          <a:effectLst/>
                        </a:rPr>
                        <a:t>and Research</a:t>
                      </a:r>
                      <a:endParaRPr lang="en-CA" sz="1600" b="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dirty="0">
                          <a:effectLst/>
                        </a:rPr>
                        <a:t>Ann Smith</a:t>
                      </a:r>
                      <a:endParaRPr lang="en-CA" sz="1600" dirty="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600" dirty="0">
                          <a:effectLst/>
                        </a:rPr>
                        <a:t>Acadia University</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b="0" dirty="0" smtClean="0">
                          <a:effectLst/>
                        </a:rPr>
                        <a:t>   Conference </a:t>
                      </a:r>
                      <a:r>
                        <a:rPr lang="en-CA" sz="1600" b="0" dirty="0">
                          <a:effectLst/>
                        </a:rPr>
                        <a:t>Spotlight</a:t>
                      </a:r>
                      <a:endParaRPr lang="en-CA" sz="1600" b="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dirty="0">
                          <a:effectLst/>
                        </a:rPr>
                        <a:t>Jennifer Easter</a:t>
                      </a:r>
                      <a:endParaRPr lang="en-CA" sz="1600" dirty="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600" dirty="0" smtClean="0">
                          <a:effectLst/>
                        </a:rPr>
                        <a:t>University of Guelph-Humber</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b="0" dirty="0" smtClean="0">
                          <a:effectLst/>
                        </a:rPr>
                        <a:t>   Professional </a:t>
                      </a:r>
                      <a:r>
                        <a:rPr lang="en-CA" sz="1600" b="0" dirty="0">
                          <a:effectLst/>
                        </a:rPr>
                        <a:t>Development</a:t>
                      </a:r>
                      <a:endParaRPr lang="en-CA" sz="1600" b="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dirty="0">
                          <a:effectLst/>
                        </a:rPr>
                        <a:t>Jessica Lange</a:t>
                      </a:r>
                      <a:endParaRPr lang="en-CA" sz="1600" dirty="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600" dirty="0">
                          <a:effectLst/>
                        </a:rPr>
                        <a:t>McGill University</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b="0" dirty="0" smtClean="0">
                          <a:effectLst/>
                        </a:rPr>
                        <a:t>   Media/Publication </a:t>
                      </a:r>
                      <a:r>
                        <a:rPr lang="en-CA" sz="1600" b="0" dirty="0">
                          <a:effectLst/>
                        </a:rPr>
                        <a:t>Reviews</a:t>
                      </a:r>
                      <a:endParaRPr lang="en-CA" sz="1600" b="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dirty="0">
                          <a:effectLst/>
                        </a:rPr>
                        <a:t>Michael Hohner</a:t>
                      </a:r>
                      <a:endParaRPr lang="en-CA" sz="1600" dirty="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600" dirty="0">
                          <a:effectLst/>
                        </a:rPr>
                        <a:t> </a:t>
                      </a:r>
                      <a:r>
                        <a:rPr lang="en-CA" sz="1600" dirty="0" smtClean="0">
                          <a:effectLst/>
                        </a:rPr>
                        <a:t>University of Winnipeg</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b="0" dirty="0" smtClean="0">
                          <a:effectLst/>
                        </a:rPr>
                        <a:t>   Profiles</a:t>
                      </a:r>
                      <a:endParaRPr lang="en-CA" sz="1600" b="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gn="ctr">
                        <a:lnSpc>
                          <a:spcPct val="115000"/>
                        </a:lnSpc>
                        <a:spcAft>
                          <a:spcPts val="0"/>
                        </a:spcAft>
                      </a:pPr>
                      <a:r>
                        <a:rPr lang="en-CA" sz="1600" dirty="0" smtClean="0">
                          <a:effectLst/>
                          <a:latin typeface="Arial" pitchFamily="34" charset="0"/>
                          <a:ea typeface="Calibri"/>
                          <a:cs typeface="Arial" pitchFamily="34" charset="0"/>
                        </a:rPr>
                        <a:t>--</a:t>
                      </a:r>
                      <a:endParaRPr lang="en-CA" sz="1600" dirty="0">
                        <a:effectLst/>
                        <a:latin typeface="Arial" pitchFamily="34" charset="0"/>
                        <a:ea typeface="Calibri"/>
                        <a:cs typeface="Arial" pitchFamily="34" charset="0"/>
                      </a:endParaRPr>
                    </a:p>
                  </a:txBody>
                  <a:tcPr marL="68580" marR="68580" marT="0" marB="0"/>
                </a:tc>
                <a:tc>
                  <a:txBody>
                    <a:bodyPr/>
                    <a:lstStyle/>
                    <a:p>
                      <a:pPr algn="ctr">
                        <a:lnSpc>
                          <a:spcPct val="115000"/>
                        </a:lnSpc>
                        <a:spcAft>
                          <a:spcPts val="0"/>
                        </a:spcAft>
                      </a:pPr>
                      <a:r>
                        <a:rPr lang="en-CA" sz="1600" dirty="0" smtClean="0">
                          <a:effectLst/>
                          <a:latin typeface="Arial" pitchFamily="34" charset="0"/>
                          <a:ea typeface="Calibri"/>
                          <a:cs typeface="Arial" pitchFamily="34" charset="0"/>
                        </a:rPr>
                        <a:t>--</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b="0" dirty="0" smtClean="0">
                          <a:effectLst/>
                        </a:rPr>
                        <a:t>   Viewpoints</a:t>
                      </a:r>
                      <a:endParaRPr lang="en-CA" sz="1600" b="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dirty="0">
                          <a:effectLst/>
                        </a:rPr>
                        <a:t>Lindsay Gibb</a:t>
                      </a:r>
                      <a:endParaRPr lang="en-CA" sz="1600" dirty="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600" dirty="0">
                          <a:effectLst/>
                        </a:rPr>
                        <a:t>The </a:t>
                      </a:r>
                      <a:r>
                        <a:rPr lang="en-CA" sz="1600" dirty="0" smtClean="0">
                          <a:effectLst/>
                        </a:rPr>
                        <a:t>Beguiling </a:t>
                      </a:r>
                      <a:r>
                        <a:rPr lang="en-CA" sz="1600" dirty="0" smtClean="0">
                          <a:effectLst/>
                          <a:latin typeface="Arial"/>
                          <a:cs typeface="Arial"/>
                        </a:rPr>
                        <a:t>‒</a:t>
                      </a:r>
                      <a:r>
                        <a:rPr lang="en-CA" sz="1600" dirty="0" smtClean="0">
                          <a:effectLst/>
                        </a:rPr>
                        <a:t> Library Services </a:t>
                      </a:r>
                      <a:r>
                        <a:rPr lang="en-CA" sz="1600" dirty="0" err="1" smtClean="0">
                          <a:effectLst/>
                        </a:rPr>
                        <a:t>Dept</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a:effectLst/>
                        </a:rPr>
                        <a:t>French Language Editor</a:t>
                      </a:r>
                      <a:endParaRPr lang="en-CA" sz="160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a:effectLst/>
                        </a:rPr>
                        <a:t>Kumiko Vézina</a:t>
                      </a:r>
                      <a:endParaRPr lang="en-CA" sz="160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600" dirty="0" err="1">
                          <a:effectLst/>
                        </a:rPr>
                        <a:t>Université</a:t>
                      </a:r>
                      <a:r>
                        <a:rPr lang="en-CA" sz="1600" dirty="0">
                          <a:effectLst/>
                        </a:rPr>
                        <a:t> Concordia</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a:effectLst/>
                        </a:rPr>
                        <a:t>Copyeditors</a:t>
                      </a:r>
                      <a:endParaRPr lang="en-CA" sz="160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dirty="0">
                          <a:effectLst/>
                        </a:rPr>
                        <a:t>Catherine Jeanjean</a:t>
                      </a:r>
                      <a:endParaRPr lang="en-CA" sz="1600" dirty="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400" dirty="0">
                          <a:effectLst/>
                        </a:rPr>
                        <a:t> </a:t>
                      </a:r>
                      <a:r>
                        <a:rPr lang="en-CA" sz="1600" dirty="0" smtClean="0"/>
                        <a:t>Agriculture and </a:t>
                      </a:r>
                      <a:r>
                        <a:rPr lang="en-CA" sz="1600" dirty="0" err="1" smtClean="0"/>
                        <a:t>Agri</a:t>
                      </a:r>
                      <a:r>
                        <a:rPr lang="en-CA" sz="1600" dirty="0" smtClean="0"/>
                        <a:t>-Food Canada</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a:effectLst/>
                        </a:rPr>
                        <a:t> </a:t>
                      </a:r>
                      <a:endParaRPr lang="en-CA" sz="160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a:effectLst/>
                        </a:rPr>
                        <a:t>Michael Lines</a:t>
                      </a:r>
                      <a:endParaRPr lang="en-CA" sz="160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600" dirty="0">
                          <a:effectLst/>
                        </a:rPr>
                        <a:t>University of Victoria</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dirty="0">
                          <a:effectLst/>
                        </a:rPr>
                        <a:t>Layout Editors</a:t>
                      </a:r>
                      <a:endParaRPr lang="en-CA" sz="1600" dirty="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a:effectLst/>
                        </a:rPr>
                        <a:t>Rainer Schira</a:t>
                      </a:r>
                      <a:endParaRPr lang="en-CA" sz="160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600" dirty="0">
                          <a:effectLst/>
                        </a:rPr>
                        <a:t>Brandon University</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a:effectLst/>
                        </a:rPr>
                        <a:t> </a:t>
                      </a:r>
                      <a:endParaRPr lang="en-CA" sz="1600">
                        <a:effectLst/>
                        <a:latin typeface="Arial" pitchFamily="34" charset="0"/>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tcPr>
                </a:tc>
                <a:tc>
                  <a:txBody>
                    <a:bodyPr/>
                    <a:lstStyle/>
                    <a:p>
                      <a:pPr>
                        <a:lnSpc>
                          <a:spcPct val="115000"/>
                        </a:lnSpc>
                        <a:spcAft>
                          <a:spcPts val="0"/>
                        </a:spcAft>
                      </a:pPr>
                      <a:r>
                        <a:rPr lang="en-CA" sz="1600">
                          <a:effectLst/>
                        </a:rPr>
                        <a:t>Mark Weiler</a:t>
                      </a:r>
                      <a:endParaRPr lang="en-CA" sz="1600">
                        <a:effectLst/>
                        <a:latin typeface="Arial" pitchFamily="34" charset="0"/>
                        <a:ea typeface="Calibri"/>
                        <a:cs typeface="Arial" pitchFamily="34" charset="0"/>
                      </a:endParaRPr>
                    </a:p>
                  </a:txBody>
                  <a:tcPr marL="68580" marR="68580" marT="0" marB="0"/>
                </a:tc>
                <a:tc>
                  <a:txBody>
                    <a:bodyPr/>
                    <a:lstStyle/>
                    <a:p>
                      <a:pPr>
                        <a:lnSpc>
                          <a:spcPct val="115000"/>
                        </a:lnSpc>
                        <a:spcAft>
                          <a:spcPts val="0"/>
                        </a:spcAft>
                      </a:pPr>
                      <a:r>
                        <a:rPr lang="en-CA" sz="1600" dirty="0">
                          <a:effectLst/>
                        </a:rPr>
                        <a:t>MLIS, Western University</a:t>
                      </a:r>
                      <a:endParaRPr lang="en-CA" sz="1600" dirty="0">
                        <a:effectLst/>
                        <a:latin typeface="Arial" pitchFamily="34" charset="0"/>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tcPr>
                </a:tc>
              </a:tr>
              <a:tr h="288032">
                <a:tc>
                  <a:txBody>
                    <a:bodyPr/>
                    <a:lstStyle/>
                    <a:p>
                      <a:pPr>
                        <a:lnSpc>
                          <a:spcPct val="115000"/>
                        </a:lnSpc>
                        <a:spcAft>
                          <a:spcPts val="0"/>
                        </a:spcAft>
                      </a:pPr>
                      <a:r>
                        <a:rPr lang="en-CA" sz="1600">
                          <a:effectLst/>
                          <a:latin typeface="+mn-lt"/>
                        </a:rPr>
                        <a:t>Business Manager</a:t>
                      </a:r>
                      <a:endParaRPr lang="en-CA" sz="1600">
                        <a:effectLst/>
                        <a:latin typeface="+mn-lt"/>
                        <a:ea typeface="Calibri"/>
                        <a:cs typeface="Arial" pitchFamily="34"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CA" sz="1600" dirty="0" smtClean="0">
                          <a:effectLst/>
                          <a:latin typeface="+mn-lt"/>
                          <a:ea typeface="Calibri"/>
                          <a:cs typeface="Arial" pitchFamily="34" charset="0"/>
                        </a:rPr>
                        <a:t>Barbara Kelly</a:t>
                      </a:r>
                      <a:endParaRPr lang="en-CA" sz="1600" dirty="0">
                        <a:effectLst/>
                        <a:latin typeface="+mn-lt"/>
                        <a:ea typeface="Calibri"/>
                        <a:cs typeface="Arial"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CA" sz="1600" dirty="0" smtClean="0">
                          <a:effectLst/>
                          <a:latin typeface="+mn-lt"/>
                          <a:ea typeface="Calibri"/>
                          <a:cs typeface="Arial" pitchFamily="34" charset="0"/>
                        </a:rPr>
                        <a:t>Vancouver Public Library</a:t>
                      </a:r>
                      <a:endParaRPr lang="en-CA" sz="1600" dirty="0">
                        <a:effectLst/>
                        <a:latin typeface="+mn-lt"/>
                        <a:ea typeface="Calibri"/>
                        <a:cs typeface="Arial" pitchFamily="34"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 xmlns:p14="http://schemas.microsoft.com/office/powerpoint/2010/main" val="8071003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2901</TotalTime>
  <Words>2770</Words>
  <Application>Microsoft Office PowerPoint</Application>
  <PresentationFormat>On-screen Show (4:3)</PresentationFormat>
  <Paragraphs>438</Paragraphs>
  <Slides>51</Slides>
  <Notes>20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Get Published! Straight Talk from the Editors at Partnership</vt:lpstr>
      <vt:lpstr>Outline</vt:lpstr>
      <vt:lpstr>About the Journal – history</vt:lpstr>
      <vt:lpstr>Original Contributors</vt:lpstr>
      <vt:lpstr>Vision</vt:lpstr>
      <vt:lpstr>Vision</vt:lpstr>
      <vt:lpstr>Background</vt:lpstr>
      <vt:lpstr>Background</vt:lpstr>
      <vt:lpstr>Editorial Team</vt:lpstr>
      <vt:lpstr>Basic Facts</vt:lpstr>
      <vt:lpstr>Articles Published by Section</vt:lpstr>
      <vt:lpstr>Articles by Issue</vt:lpstr>
      <vt:lpstr>Authors by Sector 2006‒2012</vt:lpstr>
      <vt:lpstr>Authors by Province/Territory 2006‒2012</vt:lpstr>
      <vt:lpstr>Submissions</vt:lpstr>
      <vt:lpstr>Editorial Process – phase 1</vt:lpstr>
      <vt:lpstr>Editorial Process – phase 2</vt:lpstr>
      <vt:lpstr>Research and Scholarship for Librarians</vt:lpstr>
      <vt:lpstr>Types of Research for Librarians</vt:lpstr>
      <vt:lpstr>Research Methods in Library/Information Science</vt:lpstr>
      <vt:lpstr>Examples of Scholarship for Librarians</vt:lpstr>
      <vt:lpstr>Choosing the Appropriate Venue for Publication – An Important Decision!</vt:lpstr>
      <vt:lpstr>Peer Review</vt:lpstr>
      <vt:lpstr>Peer Review Process</vt:lpstr>
      <vt:lpstr>Responsibilities of Different Players in the Peer Review Process</vt:lpstr>
      <vt:lpstr>What the IP Editor Looks for in a Manuscript</vt:lpstr>
      <vt:lpstr>Most Common Peer Reviewer Criticisms</vt:lpstr>
      <vt:lpstr>Some Noteworthy IP Articles</vt:lpstr>
      <vt:lpstr>Why? </vt:lpstr>
      <vt:lpstr>What goes into a research article?</vt:lpstr>
      <vt:lpstr>A Strong Introduction Sets the Scene</vt:lpstr>
      <vt:lpstr>1: A really clear statement or questions can help…  </vt:lpstr>
      <vt:lpstr>2. BUT only if we know why…  </vt:lpstr>
      <vt:lpstr>3. And have enough BACKGROUND to understand…  </vt:lpstr>
      <vt:lpstr>Biggest Pitfall of the Literature Review in the T&amp;R Section</vt:lpstr>
      <vt:lpstr>Literature Review Opening Paragraph</vt:lpstr>
      <vt:lpstr>Methodology</vt:lpstr>
      <vt:lpstr>A noteworthy methodology section </vt:lpstr>
      <vt:lpstr>Some of our best results sections </vt:lpstr>
      <vt:lpstr>Effective Use of a Bar Chart</vt:lpstr>
      <vt:lpstr>Effective Use of a Table</vt:lpstr>
      <vt:lpstr>So how might you represent textual data?</vt:lpstr>
      <vt:lpstr>The discussion section is where you INTERPRET your results</vt:lpstr>
      <vt:lpstr>So what goes in the Conclusion?</vt:lpstr>
      <vt:lpstr>In a preliminary read this editor asks…</vt:lpstr>
      <vt:lpstr>To put it visually</vt:lpstr>
      <vt:lpstr>Post peer-review this editor looks for…</vt:lpstr>
      <vt:lpstr>Image Credits</vt:lpstr>
      <vt:lpstr>Slide 49</vt:lpstr>
      <vt:lpstr>Why Publish in Partnership?</vt:lpstr>
      <vt:lpstr>Questions?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Get Published! Straight Talk from the Editors at Partnership</dc:title>
  <dc:creator>Fox</dc:creator>
  <cp:lastModifiedBy>LKS130 on LIBMRS145605</cp:lastModifiedBy>
  <cp:revision>109</cp:revision>
  <dcterms:created xsi:type="dcterms:W3CDTF">2013-01-01T18:00:23Z</dcterms:created>
  <dcterms:modified xsi:type="dcterms:W3CDTF">2013-02-08T14:10:29Z</dcterms:modified>
</cp:coreProperties>
</file>